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Fraunces Extra Bold"/>
      <p:regular r:id="rId19"/>
    </p:embeddedFont>
    <p:embeddedFont>
      <p:font typeface="Fraunces Extra Bold"/>
      <p:regular r:id="rId20"/>
    </p:embeddedFont>
    <p:embeddedFont>
      <p:font typeface="Nobile"/>
      <p:regular r:id="rId21"/>
    </p:embeddedFont>
    <p:embeddedFont>
      <p:font typeface="Nobile"/>
      <p:regular r:id="rId22"/>
    </p:embeddedFont>
    <p:embeddedFont>
      <p:font typeface="Nobile"/>
      <p:regular r:id="rId23"/>
    </p:embeddedFont>
    <p:embeddedFont>
      <p:font typeface="Nobil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920365"/>
            <a:ext cx="5521047"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Splunk Fundamentals</a:t>
            </a:r>
            <a:endParaRPr lang="en-US" sz="3900" dirty="0"/>
          </a:p>
        </p:txBody>
      </p:sp>
      <p:sp>
        <p:nvSpPr>
          <p:cNvPr id="4" name="Text 1"/>
          <p:cNvSpPr/>
          <p:nvPr/>
        </p:nvSpPr>
        <p:spPr>
          <a:xfrm>
            <a:off x="793790" y="3838099"/>
            <a:ext cx="6847284" cy="855821"/>
          </a:xfrm>
          <a:prstGeom prst="rect">
            <a:avLst/>
          </a:prstGeom>
          <a:noFill/>
          <a:ln/>
        </p:spPr>
        <p:txBody>
          <a:bodyPr wrap="none" lIns="0" tIns="0" rIns="0" bIns="0" rtlCol="0" anchor="t"/>
          <a:lstStyle/>
          <a:p>
            <a:pPr algn="l" indent="0" marL="0">
              <a:lnSpc>
                <a:spcPts val="6700"/>
              </a:lnSpc>
              <a:buNone/>
            </a:pPr>
            <a:r>
              <a:rPr lang="en-US" sz="5350" b="1" dirty="0">
                <a:solidFill>
                  <a:srgbClr val="3B4540"/>
                </a:solidFill>
                <a:latin typeface="Fraunces Extra Bold" pitchFamily="34" charset="0"/>
                <a:ea typeface="Fraunces Extra Bold" pitchFamily="34" charset="-122"/>
                <a:cs typeface="Fraunces Extra Bold" pitchFamily="34" charset="-120"/>
              </a:rPr>
              <a:t>Data to Everything</a:t>
            </a:r>
            <a:endParaRPr lang="en-US" sz="5350" dirty="0"/>
          </a:p>
        </p:txBody>
      </p:sp>
      <p:sp>
        <p:nvSpPr>
          <p:cNvPr id="5" name="Text 2"/>
          <p:cNvSpPr/>
          <p:nvPr/>
        </p:nvSpPr>
        <p:spPr>
          <a:xfrm>
            <a:off x="793790" y="499157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405449"/>
                </a:solidFill>
                <a:latin typeface="Nobile" pitchFamily="34" charset="0"/>
                <a:ea typeface="Nobile" pitchFamily="34" charset="-122"/>
                <a:cs typeface="Nobile" pitchFamily="34" charset="-120"/>
              </a:rPr>
              <a:t>Monitoring, Searching, and Visualizing Data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39272"/>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Advanced Features</a:t>
            </a:r>
            <a:endParaRPr lang="en-US" sz="3900" dirty="0"/>
          </a:p>
        </p:txBody>
      </p:sp>
      <p:pic>
        <p:nvPicPr>
          <p:cNvPr id="3" name="Image 0" descr="preencoded.png">    </p:cNvPr>
          <p:cNvPicPr>
            <a:picLocks noChangeAspect="1"/>
          </p:cNvPicPr>
          <p:nvPr/>
        </p:nvPicPr>
        <p:blipFill>
          <a:blip r:embed="rId1"/>
          <a:stretch>
            <a:fillRect/>
          </a:stretch>
        </p:blipFill>
        <p:spPr>
          <a:xfrm>
            <a:off x="793790" y="1856184"/>
            <a:ext cx="6397347" cy="3953828"/>
          </a:xfrm>
          <a:prstGeom prst="rect">
            <a:avLst/>
          </a:prstGeom>
        </p:spPr>
      </p:pic>
      <p:sp>
        <p:nvSpPr>
          <p:cNvPr id="4" name="Text 1"/>
          <p:cNvSpPr/>
          <p:nvPr/>
        </p:nvSpPr>
        <p:spPr>
          <a:xfrm>
            <a:off x="793790" y="6008370"/>
            <a:ext cx="323445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Machine Learning Toolkit</a:t>
            </a:r>
            <a:endParaRPr lang="en-US" sz="1950" dirty="0"/>
          </a:p>
        </p:txBody>
      </p:sp>
      <p:sp>
        <p:nvSpPr>
          <p:cNvPr id="5" name="Text 2"/>
          <p:cNvSpPr/>
          <p:nvPr/>
        </p:nvSpPr>
        <p:spPr>
          <a:xfrm>
            <a:off x="793790" y="6437590"/>
            <a:ext cx="6397347"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Predict anomalies in logs and detect unusual patterns. Example: automatically identify abnormal CPU usage spikes that could indicate system issues or security threats.</a:t>
            </a:r>
            <a:endParaRPr lang="en-US" sz="1550" dirty="0"/>
          </a:p>
        </p:txBody>
      </p:sp>
      <p:pic>
        <p:nvPicPr>
          <p:cNvPr id="6" name="Image 1" descr="preencoded.png">    </p:cNvPr>
          <p:cNvPicPr>
            <a:picLocks noChangeAspect="1"/>
          </p:cNvPicPr>
          <p:nvPr/>
        </p:nvPicPr>
        <p:blipFill>
          <a:blip r:embed="rId2"/>
          <a:stretch>
            <a:fillRect/>
          </a:stretch>
        </p:blipFill>
        <p:spPr>
          <a:xfrm>
            <a:off x="7439144" y="1856184"/>
            <a:ext cx="6397466" cy="3953828"/>
          </a:xfrm>
          <a:prstGeom prst="rect">
            <a:avLst/>
          </a:prstGeom>
        </p:spPr>
      </p:pic>
      <p:sp>
        <p:nvSpPr>
          <p:cNvPr id="7" name="Text 3"/>
          <p:cNvSpPr/>
          <p:nvPr/>
        </p:nvSpPr>
        <p:spPr>
          <a:xfrm>
            <a:off x="7439144" y="6008370"/>
            <a:ext cx="2949893"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Splunk Apps &amp; Add-ons</a:t>
            </a:r>
            <a:endParaRPr lang="en-US" sz="1950" dirty="0"/>
          </a:p>
        </p:txBody>
      </p:sp>
      <p:sp>
        <p:nvSpPr>
          <p:cNvPr id="8" name="Text 4"/>
          <p:cNvSpPr/>
          <p:nvPr/>
        </p:nvSpPr>
        <p:spPr>
          <a:xfrm>
            <a:off x="7439144" y="6437590"/>
            <a:ext cx="6397466"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Pre-built integrations for AWS, Azure, Kubernetes, and hundreds of other platforms. These apps provide ready-to-use dashboards and reports tailored for specific technologies.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561142"/>
            <a:ext cx="8919567" cy="589121"/>
          </a:xfrm>
          <a:prstGeom prst="rect">
            <a:avLst/>
          </a:prstGeom>
          <a:noFill/>
          <a:ln/>
        </p:spPr>
        <p:txBody>
          <a:bodyPr wrap="none" lIns="0" tIns="0" rIns="0" bIns="0" rtlCol="0" anchor="t"/>
          <a:lstStyle/>
          <a:p>
            <a:pPr algn="l" indent="0" marL="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Training Summary &amp; Time Allocation</a:t>
            </a:r>
            <a:endParaRPr lang="en-US" sz="3700" dirty="0"/>
          </a:p>
        </p:txBody>
      </p:sp>
      <p:sp>
        <p:nvSpPr>
          <p:cNvPr id="3" name="Text 1"/>
          <p:cNvSpPr/>
          <p:nvPr/>
        </p:nvSpPr>
        <p:spPr>
          <a:xfrm>
            <a:off x="793790" y="1621512"/>
            <a:ext cx="3083957"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5</a:t>
            </a:r>
            <a:endParaRPr lang="en-US" sz="4850" dirty="0"/>
          </a:p>
        </p:txBody>
      </p:sp>
      <p:sp>
        <p:nvSpPr>
          <p:cNvPr id="4" name="Text 2"/>
          <p:cNvSpPr/>
          <p:nvPr/>
        </p:nvSpPr>
        <p:spPr>
          <a:xfrm>
            <a:off x="1157288" y="247911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Introduction</a:t>
            </a:r>
            <a:endParaRPr lang="en-US" sz="1850" dirty="0"/>
          </a:p>
        </p:txBody>
      </p:sp>
      <p:sp>
        <p:nvSpPr>
          <p:cNvPr id="5" name="Text 3"/>
          <p:cNvSpPr/>
          <p:nvPr/>
        </p:nvSpPr>
        <p:spPr>
          <a:xfrm>
            <a:off x="793790" y="2886908"/>
            <a:ext cx="3083957"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Platform overview and use cases</a:t>
            </a:r>
            <a:endParaRPr lang="en-US" sz="1450" dirty="0"/>
          </a:p>
        </p:txBody>
      </p:sp>
      <p:sp>
        <p:nvSpPr>
          <p:cNvPr id="6" name="Text 4"/>
          <p:cNvSpPr/>
          <p:nvPr/>
        </p:nvSpPr>
        <p:spPr>
          <a:xfrm>
            <a:off x="4113371" y="1621512"/>
            <a:ext cx="3083957"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8</a:t>
            </a:r>
            <a:endParaRPr lang="en-US" sz="4850" dirty="0"/>
          </a:p>
        </p:txBody>
      </p:sp>
      <p:sp>
        <p:nvSpPr>
          <p:cNvPr id="7" name="Text 5"/>
          <p:cNvSpPr/>
          <p:nvPr/>
        </p:nvSpPr>
        <p:spPr>
          <a:xfrm>
            <a:off x="4476869" y="247911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Architecture</a:t>
            </a:r>
            <a:endParaRPr lang="en-US" sz="1850" dirty="0"/>
          </a:p>
        </p:txBody>
      </p:sp>
      <p:sp>
        <p:nvSpPr>
          <p:cNvPr id="8" name="Text 6"/>
          <p:cNvSpPr/>
          <p:nvPr/>
        </p:nvSpPr>
        <p:spPr>
          <a:xfrm>
            <a:off x="4113371" y="2886908"/>
            <a:ext cx="3083957"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Components and deployment</a:t>
            </a:r>
            <a:endParaRPr lang="en-US" sz="1450" dirty="0"/>
          </a:p>
        </p:txBody>
      </p:sp>
      <p:sp>
        <p:nvSpPr>
          <p:cNvPr id="9" name="Text 7"/>
          <p:cNvSpPr/>
          <p:nvPr/>
        </p:nvSpPr>
        <p:spPr>
          <a:xfrm>
            <a:off x="7432953" y="1621512"/>
            <a:ext cx="3083957"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8</a:t>
            </a:r>
            <a:endParaRPr lang="en-US" sz="4850" dirty="0"/>
          </a:p>
        </p:txBody>
      </p:sp>
      <p:sp>
        <p:nvSpPr>
          <p:cNvPr id="10" name="Text 8"/>
          <p:cNvSpPr/>
          <p:nvPr/>
        </p:nvSpPr>
        <p:spPr>
          <a:xfrm>
            <a:off x="7796451" y="247911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Data Ingestion</a:t>
            </a:r>
            <a:endParaRPr lang="en-US" sz="1850" dirty="0"/>
          </a:p>
        </p:txBody>
      </p:sp>
      <p:sp>
        <p:nvSpPr>
          <p:cNvPr id="11" name="Text 9"/>
          <p:cNvSpPr/>
          <p:nvPr/>
        </p:nvSpPr>
        <p:spPr>
          <a:xfrm>
            <a:off x="7432953" y="2886908"/>
            <a:ext cx="3083957"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Sources and methods</a:t>
            </a:r>
            <a:endParaRPr lang="en-US" sz="1450" dirty="0"/>
          </a:p>
        </p:txBody>
      </p:sp>
      <p:sp>
        <p:nvSpPr>
          <p:cNvPr id="12" name="Text 10"/>
          <p:cNvSpPr/>
          <p:nvPr/>
        </p:nvSpPr>
        <p:spPr>
          <a:xfrm>
            <a:off x="10752534" y="1621512"/>
            <a:ext cx="3084076"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15</a:t>
            </a:r>
            <a:endParaRPr lang="en-US" sz="4850" dirty="0"/>
          </a:p>
        </p:txBody>
      </p:sp>
      <p:sp>
        <p:nvSpPr>
          <p:cNvPr id="13" name="Text 11"/>
          <p:cNvSpPr/>
          <p:nvPr/>
        </p:nvSpPr>
        <p:spPr>
          <a:xfrm>
            <a:off x="11116151" y="247911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SPL Basics</a:t>
            </a:r>
            <a:endParaRPr lang="en-US" sz="1850" dirty="0"/>
          </a:p>
        </p:txBody>
      </p:sp>
      <p:sp>
        <p:nvSpPr>
          <p:cNvPr id="14" name="Text 12"/>
          <p:cNvSpPr/>
          <p:nvPr/>
        </p:nvSpPr>
        <p:spPr>
          <a:xfrm>
            <a:off x="10752534" y="2886908"/>
            <a:ext cx="3084076"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Query language fundamentals</a:t>
            </a:r>
            <a:endParaRPr lang="en-US" sz="1450" dirty="0"/>
          </a:p>
        </p:txBody>
      </p:sp>
      <p:sp>
        <p:nvSpPr>
          <p:cNvPr id="15" name="Text 13"/>
          <p:cNvSpPr/>
          <p:nvPr/>
        </p:nvSpPr>
        <p:spPr>
          <a:xfrm>
            <a:off x="4113371" y="3659862"/>
            <a:ext cx="3083957"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10</a:t>
            </a:r>
            <a:endParaRPr lang="en-US" sz="4850" dirty="0"/>
          </a:p>
        </p:txBody>
      </p:sp>
      <p:sp>
        <p:nvSpPr>
          <p:cNvPr id="16" name="Text 14"/>
          <p:cNvSpPr/>
          <p:nvPr/>
        </p:nvSpPr>
        <p:spPr>
          <a:xfrm>
            <a:off x="4476869" y="451746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Dashboards</a:t>
            </a:r>
            <a:endParaRPr lang="en-US" sz="1850" dirty="0"/>
          </a:p>
        </p:txBody>
      </p:sp>
      <p:sp>
        <p:nvSpPr>
          <p:cNvPr id="17" name="Text 15"/>
          <p:cNvSpPr/>
          <p:nvPr/>
        </p:nvSpPr>
        <p:spPr>
          <a:xfrm>
            <a:off x="4113371" y="4925258"/>
            <a:ext cx="3083957"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Visualization and alerts</a:t>
            </a:r>
            <a:endParaRPr lang="en-US" sz="1450" dirty="0"/>
          </a:p>
        </p:txBody>
      </p:sp>
      <p:sp>
        <p:nvSpPr>
          <p:cNvPr id="18" name="Text 16"/>
          <p:cNvSpPr/>
          <p:nvPr/>
        </p:nvSpPr>
        <p:spPr>
          <a:xfrm>
            <a:off x="7432953" y="3659862"/>
            <a:ext cx="3083957" cy="622102"/>
          </a:xfrm>
          <a:prstGeom prst="rect">
            <a:avLst/>
          </a:prstGeom>
          <a:noFill/>
          <a:ln/>
        </p:spPr>
        <p:txBody>
          <a:bodyPr wrap="none" lIns="0" tIns="0" rIns="0" bIns="0" rtlCol="0" anchor="t"/>
          <a:lstStyle/>
          <a:p>
            <a:pPr algn="ctr" indent="0" marL="0">
              <a:lnSpc>
                <a:spcPts val="4850"/>
              </a:lnSpc>
              <a:buNone/>
            </a:pPr>
            <a:r>
              <a:rPr lang="en-US" sz="4850" b="1" dirty="0">
                <a:solidFill>
                  <a:srgbClr val="405449"/>
                </a:solidFill>
                <a:latin typeface="Fraunces Extra Bold" pitchFamily="34" charset="0"/>
                <a:ea typeface="Fraunces Extra Bold" pitchFamily="34" charset="-122"/>
                <a:cs typeface="Fraunces Extra Bold" pitchFamily="34" charset="-120"/>
              </a:rPr>
              <a:t>14</a:t>
            </a:r>
            <a:endParaRPr lang="en-US" sz="4850" dirty="0"/>
          </a:p>
        </p:txBody>
      </p:sp>
      <p:sp>
        <p:nvSpPr>
          <p:cNvPr id="19" name="Text 17"/>
          <p:cNvSpPr/>
          <p:nvPr/>
        </p:nvSpPr>
        <p:spPr>
          <a:xfrm>
            <a:off x="7796451" y="4517469"/>
            <a:ext cx="2356842" cy="294680"/>
          </a:xfrm>
          <a:prstGeom prst="rect">
            <a:avLst/>
          </a:prstGeom>
          <a:noFill/>
          <a:ln/>
        </p:spPr>
        <p:txBody>
          <a:bodyPr wrap="none" lIns="0" tIns="0" rIns="0" bIns="0" rtlCol="0" anchor="t"/>
          <a:lstStyle/>
          <a:p>
            <a:pPr algn="ctr"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Advanced &amp; Q&amp;A</a:t>
            </a:r>
            <a:endParaRPr lang="en-US" sz="1850" dirty="0"/>
          </a:p>
        </p:txBody>
      </p:sp>
      <p:sp>
        <p:nvSpPr>
          <p:cNvPr id="20" name="Text 18"/>
          <p:cNvSpPr/>
          <p:nvPr/>
        </p:nvSpPr>
        <p:spPr>
          <a:xfrm>
            <a:off x="7432953" y="4925258"/>
            <a:ext cx="3083957" cy="301704"/>
          </a:xfrm>
          <a:prstGeom prst="rect">
            <a:avLst/>
          </a:prstGeom>
          <a:noFill/>
          <a:ln/>
        </p:spPr>
        <p:txBody>
          <a:bodyPr wrap="none" lIns="0" tIns="0" rIns="0" bIns="0" rtlCol="0" anchor="t"/>
          <a:lstStyle/>
          <a:p>
            <a:pPr algn="ctr" indent="0" marL="0">
              <a:lnSpc>
                <a:spcPts val="2350"/>
              </a:lnSpc>
              <a:buNone/>
            </a:pPr>
            <a:r>
              <a:rPr lang="en-US" sz="1450" dirty="0">
                <a:solidFill>
                  <a:srgbClr val="405449"/>
                </a:solidFill>
                <a:latin typeface="Nobile" pitchFamily="34" charset="0"/>
                <a:ea typeface="Nobile" pitchFamily="34" charset="-122"/>
                <a:cs typeface="Nobile" pitchFamily="34" charset="-120"/>
              </a:rPr>
              <a:t>ML features and discussion</a:t>
            </a:r>
            <a:endParaRPr lang="en-US" sz="1450" dirty="0"/>
          </a:p>
        </p:txBody>
      </p:sp>
      <p:sp>
        <p:nvSpPr>
          <p:cNvPr id="21" name="Text 19"/>
          <p:cNvSpPr/>
          <p:nvPr/>
        </p:nvSpPr>
        <p:spPr>
          <a:xfrm>
            <a:off x="793790" y="5509736"/>
            <a:ext cx="3770948" cy="471249"/>
          </a:xfrm>
          <a:prstGeom prst="rect">
            <a:avLst/>
          </a:prstGeom>
          <a:noFill/>
          <a:ln/>
        </p:spPr>
        <p:txBody>
          <a:bodyPr wrap="none" lIns="0" tIns="0" rIns="0" bIns="0" rtlCol="0" anchor="t"/>
          <a:lstStyle/>
          <a:p>
            <a:pPr algn="l" indent="0" marL="0">
              <a:lnSpc>
                <a:spcPts val="3700"/>
              </a:lnSpc>
              <a:buNone/>
            </a:pPr>
            <a:r>
              <a:rPr lang="en-US" sz="2950" b="1" dirty="0">
                <a:solidFill>
                  <a:srgbClr val="3B4540"/>
                </a:solidFill>
                <a:latin typeface="Fraunces Extra Bold" pitchFamily="34" charset="0"/>
                <a:ea typeface="Fraunces Extra Bold" pitchFamily="34" charset="-122"/>
                <a:cs typeface="Fraunces Extra Bold" pitchFamily="34" charset="-120"/>
              </a:rPr>
              <a:t>Key Takeaways</a:t>
            </a:r>
            <a:endParaRPr lang="en-US" sz="2950" dirty="0"/>
          </a:p>
        </p:txBody>
      </p:sp>
      <p:sp>
        <p:nvSpPr>
          <p:cNvPr id="22" name="Text 20"/>
          <p:cNvSpPr/>
          <p:nvPr/>
        </p:nvSpPr>
        <p:spPr>
          <a:xfrm>
            <a:off x="793790" y="6263759"/>
            <a:ext cx="13042821"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Splunk transforms raw data into actionable insights through powerful search and analytics capabilities</a:t>
            </a:r>
            <a:endParaRPr lang="en-US" sz="1450" dirty="0"/>
          </a:p>
        </p:txBody>
      </p:sp>
      <p:sp>
        <p:nvSpPr>
          <p:cNvPr id="23" name="Text 21"/>
          <p:cNvSpPr/>
          <p:nvPr/>
        </p:nvSpPr>
        <p:spPr>
          <a:xfrm>
            <a:off x="793790" y="6631424"/>
            <a:ext cx="13042821"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SPL is the core language for searching, filtering, and reporting on machine data</a:t>
            </a:r>
            <a:endParaRPr lang="en-US" sz="1450" dirty="0"/>
          </a:p>
        </p:txBody>
      </p:sp>
      <p:sp>
        <p:nvSpPr>
          <p:cNvPr id="24" name="Text 22"/>
          <p:cNvSpPr/>
          <p:nvPr/>
        </p:nvSpPr>
        <p:spPr>
          <a:xfrm>
            <a:off x="793790" y="6999089"/>
            <a:ext cx="13042821"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Dashboards and alerts enable real-time monitoring and proactive incident response</a:t>
            </a:r>
            <a:endParaRPr lang="en-US" sz="1450" dirty="0"/>
          </a:p>
        </p:txBody>
      </p:sp>
      <p:sp>
        <p:nvSpPr>
          <p:cNvPr id="25" name="Text 23"/>
          <p:cNvSpPr/>
          <p:nvPr/>
        </p:nvSpPr>
        <p:spPr>
          <a:xfrm>
            <a:off x="793790" y="7366754"/>
            <a:ext cx="13042821" cy="3017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Advanced features like machine learning and pre-built apps extend platform capabilities</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97493"/>
            <a:ext cx="5777508"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Questions &amp; Next Steps</a:t>
            </a:r>
            <a:endParaRPr lang="en-US" sz="3900" dirty="0"/>
          </a:p>
        </p:txBody>
      </p:sp>
      <p:sp>
        <p:nvSpPr>
          <p:cNvPr id="4" name="Text 1"/>
          <p:cNvSpPr/>
          <p:nvPr/>
        </p:nvSpPr>
        <p:spPr>
          <a:xfrm>
            <a:off x="6280190" y="1815227"/>
            <a:ext cx="7556421" cy="1240393"/>
          </a:xfrm>
          <a:prstGeom prst="rect">
            <a:avLst/>
          </a:prstGeom>
          <a:noFill/>
          <a:ln/>
        </p:spPr>
        <p:txBody>
          <a:bodyPr wrap="none" lIns="0" tIns="0" rIns="0" bIns="0" rtlCol="0" anchor="t"/>
          <a:lstStyle/>
          <a:p>
            <a:pPr algn="l" indent="0" marL="0">
              <a:lnSpc>
                <a:spcPts val="9750"/>
              </a:lnSpc>
              <a:buNone/>
            </a:pPr>
            <a:r>
              <a:rPr lang="en-US" sz="7800" b="1" dirty="0">
                <a:solidFill>
                  <a:srgbClr val="3B4540"/>
                </a:solidFill>
                <a:latin typeface="Fraunces Extra Bold" pitchFamily="34" charset="0"/>
                <a:ea typeface="Fraunces Extra Bold" pitchFamily="34" charset="-122"/>
                <a:cs typeface="Fraunces Extra Bold" pitchFamily="34" charset="-120"/>
              </a:rPr>
              <a:t>Q&amp;A</a:t>
            </a:r>
            <a:endParaRPr lang="en-US" sz="7800" dirty="0"/>
          </a:p>
        </p:txBody>
      </p:sp>
      <p:sp>
        <p:nvSpPr>
          <p:cNvPr id="5" name="Text 2"/>
          <p:cNvSpPr/>
          <p:nvPr/>
        </p:nvSpPr>
        <p:spPr>
          <a:xfrm>
            <a:off x="6280190" y="335327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405449"/>
                </a:solidFill>
                <a:latin typeface="Nobile" pitchFamily="34" charset="0"/>
                <a:ea typeface="Nobile" pitchFamily="34" charset="-122"/>
                <a:cs typeface="Nobile" pitchFamily="34" charset="-120"/>
              </a:rPr>
              <a:t>Ready to explore your specific use cases and implementation questions</a:t>
            </a:r>
            <a:endParaRPr lang="en-US" sz="1550" dirty="0"/>
          </a:p>
        </p:txBody>
      </p:sp>
      <p:sp>
        <p:nvSpPr>
          <p:cNvPr id="6" name="Shape 3"/>
          <p:cNvSpPr/>
          <p:nvPr/>
        </p:nvSpPr>
        <p:spPr>
          <a:xfrm>
            <a:off x="6280190" y="3894058"/>
            <a:ext cx="3679031" cy="1778556"/>
          </a:xfrm>
          <a:prstGeom prst="roundRect">
            <a:avLst>
              <a:gd name="adj" fmla="val 10043"/>
            </a:avLst>
          </a:prstGeom>
          <a:solidFill>
            <a:srgbClr val="E8F3E8"/>
          </a:solidFill>
          <a:ln/>
        </p:spPr>
      </p:sp>
      <p:sp>
        <p:nvSpPr>
          <p:cNvPr id="7" name="Text 4"/>
          <p:cNvSpPr/>
          <p:nvPr/>
        </p:nvSpPr>
        <p:spPr>
          <a:xfrm>
            <a:off x="6478548" y="4092416"/>
            <a:ext cx="276582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Ready-to-Use Content</a:t>
            </a:r>
            <a:endParaRPr lang="en-US" sz="1950" dirty="0"/>
          </a:p>
        </p:txBody>
      </p:sp>
      <p:sp>
        <p:nvSpPr>
          <p:cNvPr id="8" name="Text 5"/>
          <p:cNvSpPr/>
          <p:nvPr/>
        </p:nvSpPr>
        <p:spPr>
          <a:xfrm>
            <a:off x="6478548" y="4521637"/>
            <a:ext cx="3282315"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All slides, diagrams, and sample queries formatted for immediate presentation use</a:t>
            </a:r>
            <a:endParaRPr lang="en-US" sz="1550" dirty="0"/>
          </a:p>
        </p:txBody>
      </p:sp>
      <p:sp>
        <p:nvSpPr>
          <p:cNvPr id="9" name="Shape 6"/>
          <p:cNvSpPr/>
          <p:nvPr/>
        </p:nvSpPr>
        <p:spPr>
          <a:xfrm>
            <a:off x="10157579" y="3894058"/>
            <a:ext cx="3679031" cy="1778556"/>
          </a:xfrm>
          <a:prstGeom prst="roundRect">
            <a:avLst>
              <a:gd name="adj" fmla="val 10043"/>
            </a:avLst>
          </a:prstGeom>
          <a:solidFill>
            <a:srgbClr val="E8F3E8"/>
          </a:solidFill>
          <a:ln/>
        </p:spPr>
      </p:sp>
      <p:sp>
        <p:nvSpPr>
          <p:cNvPr id="10" name="Text 7"/>
          <p:cNvSpPr/>
          <p:nvPr/>
        </p:nvSpPr>
        <p:spPr>
          <a:xfrm>
            <a:off x="10355937" y="409241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Hands-On Practice</a:t>
            </a:r>
            <a:endParaRPr lang="en-US" sz="1950" dirty="0"/>
          </a:p>
        </p:txBody>
      </p:sp>
      <p:sp>
        <p:nvSpPr>
          <p:cNvPr id="11" name="Text 8"/>
          <p:cNvSpPr/>
          <p:nvPr/>
        </p:nvSpPr>
        <p:spPr>
          <a:xfrm>
            <a:off x="10355937" y="4521637"/>
            <a:ext cx="3282315"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Try the SPL examples with your own data sources and explore dashboard creation</a:t>
            </a:r>
            <a:endParaRPr lang="en-US" sz="1550" dirty="0"/>
          </a:p>
        </p:txBody>
      </p:sp>
      <p:sp>
        <p:nvSpPr>
          <p:cNvPr id="12" name="Shape 9"/>
          <p:cNvSpPr/>
          <p:nvPr/>
        </p:nvSpPr>
        <p:spPr>
          <a:xfrm>
            <a:off x="6280190" y="5870972"/>
            <a:ext cx="7556421" cy="1461016"/>
          </a:xfrm>
          <a:prstGeom prst="roundRect">
            <a:avLst>
              <a:gd name="adj" fmla="val 12226"/>
            </a:avLst>
          </a:prstGeom>
          <a:solidFill>
            <a:srgbClr val="E8F3E8"/>
          </a:solidFill>
          <a:ln/>
        </p:spPr>
      </p:sp>
      <p:sp>
        <p:nvSpPr>
          <p:cNvPr id="13" name="Text 10"/>
          <p:cNvSpPr/>
          <p:nvPr/>
        </p:nvSpPr>
        <p:spPr>
          <a:xfrm>
            <a:off x="6478548" y="6069330"/>
            <a:ext cx="313753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Implementation Support</a:t>
            </a:r>
            <a:endParaRPr lang="en-US" sz="1950" dirty="0"/>
          </a:p>
        </p:txBody>
      </p:sp>
      <p:sp>
        <p:nvSpPr>
          <p:cNvPr id="14" name="Text 11"/>
          <p:cNvSpPr/>
          <p:nvPr/>
        </p:nvSpPr>
        <p:spPr>
          <a:xfrm>
            <a:off x="6478548" y="6498550"/>
            <a:ext cx="7159704"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Contact for assistance with specific deployment scenarios and advanced configurations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75767"/>
            <a:ext cx="6986349"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60-Minute Training Agenda</a:t>
            </a:r>
            <a:endParaRPr lang="en-US" sz="3900" dirty="0"/>
          </a:p>
        </p:txBody>
      </p:sp>
      <p:sp>
        <p:nvSpPr>
          <p:cNvPr id="3" name="Text 1"/>
          <p:cNvSpPr/>
          <p:nvPr/>
        </p:nvSpPr>
        <p:spPr>
          <a:xfrm>
            <a:off x="793790" y="239268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01</a:t>
            </a:r>
            <a:endParaRPr lang="en-US" sz="1550" dirty="0"/>
          </a:p>
        </p:txBody>
      </p:sp>
      <p:sp>
        <p:nvSpPr>
          <p:cNvPr id="4" name="Shape 2"/>
          <p:cNvSpPr/>
          <p:nvPr/>
        </p:nvSpPr>
        <p:spPr>
          <a:xfrm>
            <a:off x="793790" y="2707005"/>
            <a:ext cx="6422231" cy="22860"/>
          </a:xfrm>
          <a:prstGeom prst="rect">
            <a:avLst/>
          </a:prstGeom>
          <a:solidFill>
            <a:srgbClr val="438951"/>
          </a:solidFill>
          <a:ln/>
        </p:spPr>
      </p:sp>
      <p:sp>
        <p:nvSpPr>
          <p:cNvPr id="5" name="Text 3"/>
          <p:cNvSpPr/>
          <p:nvPr/>
        </p:nvSpPr>
        <p:spPr>
          <a:xfrm>
            <a:off x="793790" y="2851904"/>
            <a:ext cx="2892504"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Introduction to Splunk</a:t>
            </a:r>
            <a:endParaRPr lang="en-US" sz="1950" dirty="0"/>
          </a:p>
        </p:txBody>
      </p:sp>
      <p:sp>
        <p:nvSpPr>
          <p:cNvPr id="6" name="Text 4"/>
          <p:cNvSpPr/>
          <p:nvPr/>
        </p:nvSpPr>
        <p:spPr>
          <a:xfrm>
            <a:off x="793790" y="3281124"/>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Platform overview and core concepts</a:t>
            </a:r>
            <a:endParaRPr lang="en-US" sz="1550" dirty="0"/>
          </a:p>
        </p:txBody>
      </p:sp>
      <p:sp>
        <p:nvSpPr>
          <p:cNvPr id="7" name="Text 5"/>
          <p:cNvSpPr/>
          <p:nvPr/>
        </p:nvSpPr>
        <p:spPr>
          <a:xfrm>
            <a:off x="7414379" y="239268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02</a:t>
            </a:r>
            <a:endParaRPr lang="en-US" sz="1550" dirty="0"/>
          </a:p>
        </p:txBody>
      </p:sp>
      <p:sp>
        <p:nvSpPr>
          <p:cNvPr id="8" name="Shape 6"/>
          <p:cNvSpPr/>
          <p:nvPr/>
        </p:nvSpPr>
        <p:spPr>
          <a:xfrm>
            <a:off x="7414379" y="2707005"/>
            <a:ext cx="6422231" cy="22860"/>
          </a:xfrm>
          <a:prstGeom prst="rect">
            <a:avLst/>
          </a:prstGeom>
          <a:solidFill>
            <a:srgbClr val="438951"/>
          </a:solidFill>
          <a:ln/>
        </p:spPr>
      </p:sp>
      <p:sp>
        <p:nvSpPr>
          <p:cNvPr id="9" name="Text 7"/>
          <p:cNvSpPr/>
          <p:nvPr/>
        </p:nvSpPr>
        <p:spPr>
          <a:xfrm>
            <a:off x="7414379" y="2851904"/>
            <a:ext cx="3516154"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Architecture &amp; Components</a:t>
            </a:r>
            <a:endParaRPr lang="en-US" sz="1950" dirty="0"/>
          </a:p>
        </p:txBody>
      </p:sp>
      <p:sp>
        <p:nvSpPr>
          <p:cNvPr id="10" name="Text 8"/>
          <p:cNvSpPr/>
          <p:nvPr/>
        </p:nvSpPr>
        <p:spPr>
          <a:xfrm>
            <a:off x="7414379" y="3281124"/>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System design and deployment modes</a:t>
            </a:r>
            <a:endParaRPr lang="en-US" sz="1550" dirty="0"/>
          </a:p>
        </p:txBody>
      </p:sp>
      <p:sp>
        <p:nvSpPr>
          <p:cNvPr id="11" name="Text 9"/>
          <p:cNvSpPr/>
          <p:nvPr/>
        </p:nvSpPr>
        <p:spPr>
          <a:xfrm>
            <a:off x="793790" y="39458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03</a:t>
            </a:r>
            <a:endParaRPr lang="en-US" sz="1550" dirty="0"/>
          </a:p>
        </p:txBody>
      </p:sp>
      <p:sp>
        <p:nvSpPr>
          <p:cNvPr id="12" name="Shape 10"/>
          <p:cNvSpPr/>
          <p:nvPr/>
        </p:nvSpPr>
        <p:spPr>
          <a:xfrm>
            <a:off x="793790" y="4260175"/>
            <a:ext cx="6422231" cy="22860"/>
          </a:xfrm>
          <a:prstGeom prst="rect">
            <a:avLst/>
          </a:prstGeom>
          <a:solidFill>
            <a:srgbClr val="438951"/>
          </a:solidFill>
          <a:ln/>
        </p:spPr>
      </p:sp>
      <p:sp>
        <p:nvSpPr>
          <p:cNvPr id="13" name="Text 11"/>
          <p:cNvSpPr/>
          <p:nvPr/>
        </p:nvSpPr>
        <p:spPr>
          <a:xfrm>
            <a:off x="793790" y="4405074"/>
            <a:ext cx="3160871"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Data Ingestion &amp; Sources</a:t>
            </a:r>
            <a:endParaRPr lang="en-US" sz="1950" dirty="0"/>
          </a:p>
        </p:txBody>
      </p:sp>
      <p:sp>
        <p:nvSpPr>
          <p:cNvPr id="14" name="Text 12"/>
          <p:cNvSpPr/>
          <p:nvPr/>
        </p:nvSpPr>
        <p:spPr>
          <a:xfrm>
            <a:off x="793790" y="483429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Methods for collecting and importing data</a:t>
            </a:r>
            <a:endParaRPr lang="en-US" sz="1550" dirty="0"/>
          </a:p>
        </p:txBody>
      </p:sp>
      <p:sp>
        <p:nvSpPr>
          <p:cNvPr id="15" name="Text 13"/>
          <p:cNvSpPr/>
          <p:nvPr/>
        </p:nvSpPr>
        <p:spPr>
          <a:xfrm>
            <a:off x="7414379" y="3945850"/>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04</a:t>
            </a:r>
            <a:endParaRPr lang="en-US" sz="1550" dirty="0"/>
          </a:p>
        </p:txBody>
      </p:sp>
      <p:sp>
        <p:nvSpPr>
          <p:cNvPr id="16" name="Shape 14"/>
          <p:cNvSpPr/>
          <p:nvPr/>
        </p:nvSpPr>
        <p:spPr>
          <a:xfrm>
            <a:off x="7414379" y="4260175"/>
            <a:ext cx="6422231" cy="22860"/>
          </a:xfrm>
          <a:prstGeom prst="rect">
            <a:avLst/>
          </a:prstGeom>
          <a:solidFill>
            <a:srgbClr val="438951"/>
          </a:solidFill>
          <a:ln/>
        </p:spPr>
      </p:sp>
      <p:sp>
        <p:nvSpPr>
          <p:cNvPr id="17" name="Text 15"/>
          <p:cNvSpPr/>
          <p:nvPr/>
        </p:nvSpPr>
        <p:spPr>
          <a:xfrm>
            <a:off x="7414379" y="4405074"/>
            <a:ext cx="3596759"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Search Processing Language</a:t>
            </a:r>
            <a:endParaRPr lang="en-US" sz="1950" dirty="0"/>
          </a:p>
        </p:txBody>
      </p:sp>
      <p:sp>
        <p:nvSpPr>
          <p:cNvPr id="18" name="Text 16"/>
          <p:cNvSpPr/>
          <p:nvPr/>
        </p:nvSpPr>
        <p:spPr>
          <a:xfrm>
            <a:off x="7414379" y="483429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SPL basics and query examples</a:t>
            </a:r>
            <a:endParaRPr lang="en-US" sz="1550" dirty="0"/>
          </a:p>
        </p:txBody>
      </p:sp>
      <p:sp>
        <p:nvSpPr>
          <p:cNvPr id="19" name="Text 17"/>
          <p:cNvSpPr/>
          <p:nvPr/>
        </p:nvSpPr>
        <p:spPr>
          <a:xfrm>
            <a:off x="793790" y="549902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05</a:t>
            </a:r>
            <a:endParaRPr lang="en-US" sz="1550" dirty="0"/>
          </a:p>
        </p:txBody>
      </p:sp>
      <p:sp>
        <p:nvSpPr>
          <p:cNvPr id="20" name="Shape 18"/>
          <p:cNvSpPr/>
          <p:nvPr/>
        </p:nvSpPr>
        <p:spPr>
          <a:xfrm>
            <a:off x="793790" y="5813346"/>
            <a:ext cx="6422231" cy="22860"/>
          </a:xfrm>
          <a:prstGeom prst="rect">
            <a:avLst/>
          </a:prstGeom>
          <a:solidFill>
            <a:srgbClr val="438951"/>
          </a:solidFill>
          <a:ln/>
        </p:spPr>
      </p:sp>
      <p:sp>
        <p:nvSpPr>
          <p:cNvPr id="21" name="Text 19"/>
          <p:cNvSpPr/>
          <p:nvPr/>
        </p:nvSpPr>
        <p:spPr>
          <a:xfrm>
            <a:off x="793790" y="5958245"/>
            <a:ext cx="2597229"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Dashboards &amp; Alerts</a:t>
            </a:r>
            <a:endParaRPr lang="en-US" sz="1950" dirty="0"/>
          </a:p>
        </p:txBody>
      </p:sp>
      <p:sp>
        <p:nvSpPr>
          <p:cNvPr id="22" name="Text 20"/>
          <p:cNvSpPr/>
          <p:nvPr/>
        </p:nvSpPr>
        <p:spPr>
          <a:xfrm>
            <a:off x="793790" y="638746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Visualization and monitoring tools</a:t>
            </a:r>
            <a:endParaRPr lang="en-US" sz="1550" dirty="0"/>
          </a:p>
        </p:txBody>
      </p:sp>
      <p:sp>
        <p:nvSpPr>
          <p:cNvPr id="23" name="Text 21"/>
          <p:cNvSpPr/>
          <p:nvPr/>
        </p:nvSpPr>
        <p:spPr>
          <a:xfrm>
            <a:off x="7414379" y="5499021"/>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Fraunces Light" pitchFamily="34" charset="0"/>
                <a:ea typeface="Fraunces Light" pitchFamily="34" charset="-122"/>
                <a:cs typeface="Fraunces Light" pitchFamily="34" charset="-120"/>
              </a:rPr>
              <a:t>06</a:t>
            </a:r>
            <a:endParaRPr lang="en-US" sz="1550" dirty="0"/>
          </a:p>
        </p:txBody>
      </p:sp>
      <p:sp>
        <p:nvSpPr>
          <p:cNvPr id="24" name="Shape 22"/>
          <p:cNvSpPr/>
          <p:nvPr/>
        </p:nvSpPr>
        <p:spPr>
          <a:xfrm>
            <a:off x="7414379" y="5813346"/>
            <a:ext cx="6422231" cy="22860"/>
          </a:xfrm>
          <a:prstGeom prst="rect">
            <a:avLst/>
          </a:prstGeom>
          <a:solidFill>
            <a:srgbClr val="438951"/>
          </a:solidFill>
          <a:ln/>
        </p:spPr>
      </p:sp>
      <p:sp>
        <p:nvSpPr>
          <p:cNvPr id="25" name="Text 23"/>
          <p:cNvSpPr/>
          <p:nvPr/>
        </p:nvSpPr>
        <p:spPr>
          <a:xfrm>
            <a:off x="7414379" y="5958245"/>
            <a:ext cx="251269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Hands-on Examples</a:t>
            </a:r>
            <a:endParaRPr lang="en-US" sz="1950" dirty="0"/>
          </a:p>
        </p:txBody>
      </p:sp>
      <p:sp>
        <p:nvSpPr>
          <p:cNvPr id="26" name="Text 24"/>
          <p:cNvSpPr/>
          <p:nvPr/>
        </p:nvSpPr>
        <p:spPr>
          <a:xfrm>
            <a:off x="7414379" y="6387465"/>
            <a:ext cx="642223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Practical demonstrations and Q&amp;A</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20698"/>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What is Splunk?</a:t>
            </a:r>
            <a:endParaRPr lang="en-US" sz="3900" dirty="0"/>
          </a:p>
        </p:txBody>
      </p:sp>
      <p:sp>
        <p:nvSpPr>
          <p:cNvPr id="3" name="Text 1"/>
          <p:cNvSpPr/>
          <p:nvPr/>
        </p:nvSpPr>
        <p:spPr>
          <a:xfrm>
            <a:off x="793790" y="1917025"/>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Splunk is a comprehensive platform for searching, monitoring, and analyzing machine data. It works seamlessly with structured, semi-structured, and unstructured data, making it invaluable for organizations dealing with massive amounts of information.</a:t>
            </a:r>
            <a:endParaRPr lang="en-US" sz="1550" dirty="0"/>
          </a:p>
        </p:txBody>
      </p:sp>
      <p:sp>
        <p:nvSpPr>
          <p:cNvPr id="4" name="Text 2"/>
          <p:cNvSpPr/>
          <p:nvPr/>
        </p:nvSpPr>
        <p:spPr>
          <a:xfrm>
            <a:off x="793790" y="3365778"/>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 platform transforms raw data into actionable insights, enabling businesses to make informed decisions based on real-time analytics and historical trends.</a:t>
            </a:r>
            <a:endParaRPr lang="en-US" sz="1550" dirty="0"/>
          </a:p>
        </p:txBody>
      </p:sp>
      <p:sp>
        <p:nvSpPr>
          <p:cNvPr id="5" name="Shape 3"/>
          <p:cNvSpPr/>
          <p:nvPr/>
        </p:nvSpPr>
        <p:spPr>
          <a:xfrm>
            <a:off x="793790" y="4224099"/>
            <a:ext cx="3716774" cy="1540312"/>
          </a:xfrm>
          <a:prstGeom prst="roundRect">
            <a:avLst>
              <a:gd name="adj" fmla="val 11597"/>
            </a:avLst>
          </a:prstGeom>
          <a:solidFill>
            <a:srgbClr val="E8F3E8"/>
          </a:solidFill>
          <a:ln/>
        </p:spPr>
      </p:sp>
      <p:sp>
        <p:nvSpPr>
          <p:cNvPr id="6" name="Text 4"/>
          <p:cNvSpPr/>
          <p:nvPr/>
        </p:nvSpPr>
        <p:spPr>
          <a:xfrm>
            <a:off x="992148" y="442245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IT Operations</a:t>
            </a:r>
            <a:endParaRPr lang="en-US" sz="1950" dirty="0"/>
          </a:p>
        </p:txBody>
      </p:sp>
      <p:sp>
        <p:nvSpPr>
          <p:cNvPr id="7" name="Text 5"/>
          <p:cNvSpPr/>
          <p:nvPr/>
        </p:nvSpPr>
        <p:spPr>
          <a:xfrm>
            <a:off x="992148" y="4930973"/>
            <a:ext cx="3320058"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Log analysis and troubleshooting</a:t>
            </a:r>
            <a:endParaRPr lang="en-US" sz="1550" dirty="0"/>
          </a:p>
        </p:txBody>
      </p:sp>
      <p:sp>
        <p:nvSpPr>
          <p:cNvPr id="8" name="Shape 6"/>
          <p:cNvSpPr/>
          <p:nvPr/>
        </p:nvSpPr>
        <p:spPr>
          <a:xfrm>
            <a:off x="4708922" y="4224099"/>
            <a:ext cx="3716893" cy="1540312"/>
          </a:xfrm>
          <a:prstGeom prst="roundRect">
            <a:avLst>
              <a:gd name="adj" fmla="val 11597"/>
            </a:avLst>
          </a:prstGeom>
          <a:solidFill>
            <a:srgbClr val="E8F3E8"/>
          </a:solidFill>
          <a:ln/>
        </p:spPr>
      </p:sp>
      <p:sp>
        <p:nvSpPr>
          <p:cNvPr id="9" name="Text 7"/>
          <p:cNvSpPr/>
          <p:nvPr/>
        </p:nvSpPr>
        <p:spPr>
          <a:xfrm>
            <a:off x="4907280" y="442245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Security (SIEM)</a:t>
            </a:r>
            <a:endParaRPr lang="en-US" sz="1950" dirty="0"/>
          </a:p>
        </p:txBody>
      </p:sp>
      <p:sp>
        <p:nvSpPr>
          <p:cNvPr id="10" name="Text 8"/>
          <p:cNvSpPr/>
          <p:nvPr/>
        </p:nvSpPr>
        <p:spPr>
          <a:xfrm>
            <a:off x="4907280" y="4930973"/>
            <a:ext cx="3320177"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Threat detection and incident response</a:t>
            </a:r>
            <a:endParaRPr lang="en-US" sz="1550" dirty="0"/>
          </a:p>
        </p:txBody>
      </p:sp>
      <p:sp>
        <p:nvSpPr>
          <p:cNvPr id="11" name="Shape 9"/>
          <p:cNvSpPr/>
          <p:nvPr/>
        </p:nvSpPr>
        <p:spPr>
          <a:xfrm>
            <a:off x="793790" y="5962769"/>
            <a:ext cx="7632025" cy="1222772"/>
          </a:xfrm>
          <a:prstGeom prst="roundRect">
            <a:avLst>
              <a:gd name="adj" fmla="val 14608"/>
            </a:avLst>
          </a:prstGeom>
          <a:solidFill>
            <a:srgbClr val="E8F3E8"/>
          </a:solidFill>
          <a:ln/>
        </p:spPr>
      </p:sp>
      <p:sp>
        <p:nvSpPr>
          <p:cNvPr id="12" name="Text 10"/>
          <p:cNvSpPr/>
          <p:nvPr/>
        </p:nvSpPr>
        <p:spPr>
          <a:xfrm>
            <a:off x="992148" y="616112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Business Analytics</a:t>
            </a:r>
            <a:endParaRPr lang="en-US" sz="1950" dirty="0"/>
          </a:p>
        </p:txBody>
      </p:sp>
      <p:sp>
        <p:nvSpPr>
          <p:cNvPr id="13" name="Text 11"/>
          <p:cNvSpPr/>
          <p:nvPr/>
        </p:nvSpPr>
        <p:spPr>
          <a:xfrm>
            <a:off x="992148" y="6669643"/>
            <a:ext cx="7235309"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Customer behavior and transactions</a:t>
            </a:r>
            <a:endParaRPr lang="en-US" sz="1550" dirty="0"/>
          </a:p>
        </p:txBody>
      </p:sp>
      <p:pic>
        <p:nvPicPr>
          <p:cNvPr id="14" name="Image 0" descr="preencoded.png">    </p:cNvPr>
          <p:cNvPicPr>
            <a:picLocks noChangeAspect="1"/>
          </p:cNvPicPr>
          <p:nvPr/>
        </p:nvPicPr>
        <p:blipFill>
          <a:blip r:embed="rId1"/>
          <a:stretch>
            <a:fillRect/>
          </a:stretch>
        </p:blipFill>
        <p:spPr>
          <a:xfrm>
            <a:off x="8917543" y="1961674"/>
            <a:ext cx="4926568" cy="49265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15835"/>
            <a:ext cx="5198269"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Real-World Use Case</a:t>
            </a:r>
            <a:endParaRPr lang="en-US" sz="3900" dirty="0"/>
          </a:p>
        </p:txBody>
      </p:sp>
      <p:sp>
        <p:nvSpPr>
          <p:cNvPr id="4" name="Shape 1"/>
          <p:cNvSpPr/>
          <p:nvPr/>
        </p:nvSpPr>
        <p:spPr>
          <a:xfrm>
            <a:off x="793790" y="2833568"/>
            <a:ext cx="7556421" cy="2304336"/>
          </a:xfrm>
          <a:prstGeom prst="roundRect">
            <a:avLst>
              <a:gd name="adj" fmla="val 7752"/>
            </a:avLst>
          </a:prstGeom>
          <a:solidFill>
            <a:srgbClr val="438951"/>
          </a:solidFill>
          <a:ln/>
        </p:spPr>
      </p:sp>
      <p:pic>
        <p:nvPicPr>
          <p:cNvPr id="5" name="Image 1" descr="preencoded.png">    </p:cNvPr>
          <p:cNvPicPr>
            <a:picLocks noChangeAspect="1"/>
          </p:cNvPicPr>
          <p:nvPr/>
        </p:nvPicPr>
        <p:blipFill>
          <a:blip r:embed="rId2"/>
          <a:stretch>
            <a:fillRect/>
          </a:stretch>
        </p:blipFill>
        <p:spPr>
          <a:xfrm>
            <a:off x="992148" y="3108246"/>
            <a:ext cx="310039" cy="248007"/>
          </a:xfrm>
          <a:prstGeom prst="rect">
            <a:avLst/>
          </a:prstGeom>
        </p:spPr>
      </p:pic>
      <p:sp>
        <p:nvSpPr>
          <p:cNvPr id="6" name="Text 2"/>
          <p:cNvSpPr/>
          <p:nvPr/>
        </p:nvSpPr>
        <p:spPr>
          <a:xfrm>
            <a:off x="1500545" y="3081457"/>
            <a:ext cx="3318867"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Fraunces Extra Bold" pitchFamily="34" charset="0"/>
                <a:ea typeface="Fraunces Extra Bold" pitchFamily="34" charset="-122"/>
                <a:cs typeface="Fraunces Extra Bold" pitchFamily="34" charset="-120"/>
              </a:rPr>
              <a:t>Banking Security Example</a:t>
            </a:r>
            <a:endParaRPr lang="en-US" sz="1950" dirty="0"/>
          </a:p>
        </p:txBody>
      </p:sp>
      <p:sp>
        <p:nvSpPr>
          <p:cNvPr id="7" name="Text 3"/>
          <p:cNvSpPr/>
          <p:nvPr/>
        </p:nvSpPr>
        <p:spPr>
          <a:xfrm>
            <a:off x="1500545" y="3589973"/>
            <a:ext cx="6651308" cy="1270159"/>
          </a:xfrm>
          <a:prstGeom prst="rect">
            <a:avLst/>
          </a:prstGeom>
          <a:noFill/>
          <a:ln/>
        </p:spPr>
        <p:txBody>
          <a:bodyPr wrap="square" lIns="0" tIns="0" rIns="0" bIns="0" rtlCol="0" anchor="t"/>
          <a:lstStyle/>
          <a:p>
            <a:pPr algn="l" indent="0" marL="0">
              <a:lnSpc>
                <a:spcPts val="2500"/>
              </a:lnSpc>
              <a:buNone/>
            </a:pPr>
            <a:r>
              <a:rPr lang="en-US" sz="1550" dirty="0">
                <a:solidFill>
                  <a:srgbClr val="FFFFFF"/>
                </a:solidFill>
                <a:latin typeface="Nobile" pitchFamily="34" charset="0"/>
                <a:ea typeface="Nobile" pitchFamily="34" charset="-122"/>
                <a:cs typeface="Nobile" pitchFamily="34" charset="-120"/>
              </a:rPr>
              <a:t>A major bank uses Splunk to detect failed login attempts and alert security teams in real time. When suspicious activity is detected, automated alerts trigger immediate investigation protocols, preventing potential security breaches.</a:t>
            </a:r>
            <a:endParaRPr lang="en-US" sz="1550" dirty="0"/>
          </a:p>
        </p:txBody>
      </p:sp>
      <p:sp>
        <p:nvSpPr>
          <p:cNvPr id="8" name="Text 4"/>
          <p:cNvSpPr/>
          <p:nvPr/>
        </p:nvSpPr>
        <p:spPr>
          <a:xfrm>
            <a:off x="793790" y="536114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This example demonstrates how Splunk transforms raw security logs into actionable intelligence, enabling proactive threat detection and rapid response capabilities across enterprise environments.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550307"/>
            <a:ext cx="8013621" cy="589121"/>
          </a:xfrm>
          <a:prstGeom prst="rect">
            <a:avLst/>
          </a:prstGeom>
          <a:noFill/>
          <a:ln/>
        </p:spPr>
        <p:txBody>
          <a:bodyPr wrap="none" lIns="0" tIns="0" rIns="0" bIns="0" rtlCol="0" anchor="t"/>
          <a:lstStyle/>
          <a:p>
            <a:pPr algn="l" indent="0" marL="0">
              <a:lnSpc>
                <a:spcPts val="4600"/>
              </a:lnSpc>
              <a:buNone/>
            </a:pPr>
            <a:r>
              <a:rPr lang="en-US" sz="3700" b="1" dirty="0">
                <a:solidFill>
                  <a:srgbClr val="3B4540"/>
                </a:solidFill>
                <a:latin typeface="Fraunces Extra Bold" pitchFamily="34" charset="0"/>
                <a:ea typeface="Fraunces Extra Bold" pitchFamily="34" charset="-122"/>
                <a:cs typeface="Fraunces Extra Bold" pitchFamily="34" charset="-120"/>
              </a:rPr>
              <a:t>Splunk Architecture Components</a:t>
            </a:r>
            <a:endParaRPr lang="en-US" sz="3700" dirty="0"/>
          </a:p>
        </p:txBody>
      </p:sp>
      <p:pic>
        <p:nvPicPr>
          <p:cNvPr id="3" name="Image 0" descr="preencoded.png">    </p:cNvPr>
          <p:cNvPicPr>
            <a:picLocks noChangeAspect="1"/>
          </p:cNvPicPr>
          <p:nvPr/>
        </p:nvPicPr>
        <p:blipFill>
          <a:blip r:embed="rId1"/>
          <a:stretch>
            <a:fillRect/>
          </a:stretch>
        </p:blipFill>
        <p:spPr>
          <a:xfrm>
            <a:off x="793790" y="1516499"/>
            <a:ext cx="6521410" cy="754142"/>
          </a:xfrm>
          <a:prstGeom prst="rect">
            <a:avLst/>
          </a:prstGeom>
        </p:spPr>
      </p:pic>
      <p:sp>
        <p:nvSpPr>
          <p:cNvPr id="4" name="Text 1"/>
          <p:cNvSpPr/>
          <p:nvPr/>
        </p:nvSpPr>
        <p:spPr>
          <a:xfrm>
            <a:off x="982266" y="2459117"/>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Forwarder</a:t>
            </a:r>
            <a:endParaRPr lang="en-US" sz="1850" dirty="0"/>
          </a:p>
        </p:txBody>
      </p:sp>
      <p:sp>
        <p:nvSpPr>
          <p:cNvPr id="5" name="Text 2"/>
          <p:cNvSpPr/>
          <p:nvPr/>
        </p:nvSpPr>
        <p:spPr>
          <a:xfrm>
            <a:off x="982266" y="2866906"/>
            <a:ext cx="6144458" cy="301704"/>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Collects logs and sends data to indexer for processing</a:t>
            </a:r>
            <a:endParaRPr lang="en-US" sz="1450" dirty="0"/>
          </a:p>
        </p:txBody>
      </p:sp>
      <p:pic>
        <p:nvPicPr>
          <p:cNvPr id="6" name="Image 1" descr="preencoded.png">    </p:cNvPr>
          <p:cNvPicPr>
            <a:picLocks noChangeAspect="1"/>
          </p:cNvPicPr>
          <p:nvPr/>
        </p:nvPicPr>
        <p:blipFill>
          <a:blip r:embed="rId2"/>
          <a:stretch>
            <a:fillRect/>
          </a:stretch>
        </p:blipFill>
        <p:spPr>
          <a:xfrm>
            <a:off x="7315200" y="1516499"/>
            <a:ext cx="6521410" cy="754142"/>
          </a:xfrm>
          <a:prstGeom prst="rect">
            <a:avLst/>
          </a:prstGeom>
        </p:spPr>
      </p:pic>
      <p:sp>
        <p:nvSpPr>
          <p:cNvPr id="7" name="Text 3"/>
          <p:cNvSpPr/>
          <p:nvPr/>
        </p:nvSpPr>
        <p:spPr>
          <a:xfrm>
            <a:off x="7503676" y="2459117"/>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Indexer</a:t>
            </a:r>
            <a:endParaRPr lang="en-US" sz="1850" dirty="0"/>
          </a:p>
        </p:txBody>
      </p:sp>
      <p:sp>
        <p:nvSpPr>
          <p:cNvPr id="8" name="Text 4"/>
          <p:cNvSpPr/>
          <p:nvPr/>
        </p:nvSpPr>
        <p:spPr>
          <a:xfrm>
            <a:off x="7503676" y="2866906"/>
            <a:ext cx="6144458" cy="301704"/>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Stores and indexes data for fast search and retrieval</a:t>
            </a:r>
            <a:endParaRPr lang="en-US" sz="1450" dirty="0"/>
          </a:p>
        </p:txBody>
      </p:sp>
      <p:pic>
        <p:nvPicPr>
          <p:cNvPr id="9" name="Image 2" descr="preencoded.png">    </p:cNvPr>
          <p:cNvPicPr>
            <a:picLocks noChangeAspect="1"/>
          </p:cNvPicPr>
          <p:nvPr/>
        </p:nvPicPr>
        <p:blipFill>
          <a:blip r:embed="rId3"/>
          <a:stretch>
            <a:fillRect/>
          </a:stretch>
        </p:blipFill>
        <p:spPr>
          <a:xfrm>
            <a:off x="793790" y="3357086"/>
            <a:ext cx="6521410" cy="754142"/>
          </a:xfrm>
          <a:prstGeom prst="rect">
            <a:avLst/>
          </a:prstGeom>
        </p:spPr>
      </p:pic>
      <p:sp>
        <p:nvSpPr>
          <p:cNvPr id="10" name="Text 5"/>
          <p:cNvSpPr/>
          <p:nvPr/>
        </p:nvSpPr>
        <p:spPr>
          <a:xfrm>
            <a:off x="982266" y="4299704"/>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Search Head</a:t>
            </a:r>
            <a:endParaRPr lang="en-US" sz="1850" dirty="0"/>
          </a:p>
        </p:txBody>
      </p:sp>
      <p:sp>
        <p:nvSpPr>
          <p:cNvPr id="11" name="Text 6"/>
          <p:cNvSpPr/>
          <p:nvPr/>
        </p:nvSpPr>
        <p:spPr>
          <a:xfrm>
            <a:off x="982266" y="4707493"/>
            <a:ext cx="6144458" cy="301704"/>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User interface for searching and visualization</a:t>
            </a:r>
            <a:endParaRPr lang="en-US" sz="1450" dirty="0"/>
          </a:p>
        </p:txBody>
      </p:sp>
      <p:pic>
        <p:nvPicPr>
          <p:cNvPr id="12" name="Image 3" descr="preencoded.png">    </p:cNvPr>
          <p:cNvPicPr>
            <a:picLocks noChangeAspect="1"/>
          </p:cNvPicPr>
          <p:nvPr/>
        </p:nvPicPr>
        <p:blipFill>
          <a:blip r:embed="rId4"/>
          <a:stretch>
            <a:fillRect/>
          </a:stretch>
        </p:blipFill>
        <p:spPr>
          <a:xfrm>
            <a:off x="7315200" y="3357086"/>
            <a:ext cx="6521410" cy="754142"/>
          </a:xfrm>
          <a:prstGeom prst="rect">
            <a:avLst/>
          </a:prstGeom>
        </p:spPr>
      </p:pic>
      <p:sp>
        <p:nvSpPr>
          <p:cNvPr id="13" name="Text 7"/>
          <p:cNvSpPr/>
          <p:nvPr/>
        </p:nvSpPr>
        <p:spPr>
          <a:xfrm>
            <a:off x="7503676" y="4299704"/>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Management</a:t>
            </a:r>
            <a:endParaRPr lang="en-US" sz="1850" dirty="0"/>
          </a:p>
        </p:txBody>
      </p:sp>
      <p:sp>
        <p:nvSpPr>
          <p:cNvPr id="14" name="Text 8"/>
          <p:cNvSpPr/>
          <p:nvPr/>
        </p:nvSpPr>
        <p:spPr>
          <a:xfrm>
            <a:off x="7503676" y="4707493"/>
            <a:ext cx="6144458" cy="301704"/>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Deployment Server and Cluster Master for scaling</a:t>
            </a:r>
            <a:endParaRPr lang="en-US" sz="1450" dirty="0"/>
          </a:p>
        </p:txBody>
      </p:sp>
      <p:sp>
        <p:nvSpPr>
          <p:cNvPr id="15" name="Text 9"/>
          <p:cNvSpPr/>
          <p:nvPr/>
        </p:nvSpPr>
        <p:spPr>
          <a:xfrm>
            <a:off x="793790" y="5480447"/>
            <a:ext cx="3770948" cy="471249"/>
          </a:xfrm>
          <a:prstGeom prst="rect">
            <a:avLst/>
          </a:prstGeom>
          <a:noFill/>
          <a:ln/>
        </p:spPr>
        <p:txBody>
          <a:bodyPr wrap="none" lIns="0" tIns="0" rIns="0" bIns="0" rtlCol="0" anchor="t"/>
          <a:lstStyle/>
          <a:p>
            <a:pPr algn="l" indent="0" marL="0">
              <a:lnSpc>
                <a:spcPts val="3700"/>
              </a:lnSpc>
              <a:buNone/>
            </a:pPr>
            <a:r>
              <a:rPr lang="en-US" sz="2950" b="1" dirty="0">
                <a:solidFill>
                  <a:srgbClr val="3B4540"/>
                </a:solidFill>
                <a:latin typeface="Fraunces Extra Bold" pitchFamily="34" charset="0"/>
                <a:ea typeface="Fraunces Extra Bold" pitchFamily="34" charset="-122"/>
                <a:cs typeface="Fraunces Extra Bold" pitchFamily="34" charset="-120"/>
              </a:rPr>
              <a:t>Deployment Modes</a:t>
            </a:r>
            <a:endParaRPr lang="en-US" sz="2950" dirty="0"/>
          </a:p>
        </p:txBody>
      </p:sp>
      <p:sp>
        <p:nvSpPr>
          <p:cNvPr id="16" name="Text 10"/>
          <p:cNvSpPr/>
          <p:nvPr/>
        </p:nvSpPr>
        <p:spPr>
          <a:xfrm>
            <a:off x="793790" y="64229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Standalone</a:t>
            </a:r>
            <a:endParaRPr lang="en-US" sz="1850" dirty="0"/>
          </a:p>
        </p:txBody>
      </p:sp>
      <p:sp>
        <p:nvSpPr>
          <p:cNvPr id="17" name="Text 11"/>
          <p:cNvSpPr/>
          <p:nvPr/>
        </p:nvSpPr>
        <p:spPr>
          <a:xfrm>
            <a:off x="793790" y="6906101"/>
            <a:ext cx="4040386" cy="603409"/>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Perfect for small setups and testing environments</a:t>
            </a:r>
            <a:endParaRPr lang="en-US" sz="1450" dirty="0"/>
          </a:p>
        </p:txBody>
      </p:sp>
      <p:sp>
        <p:nvSpPr>
          <p:cNvPr id="18" name="Text 12"/>
          <p:cNvSpPr/>
          <p:nvPr/>
        </p:nvSpPr>
        <p:spPr>
          <a:xfrm>
            <a:off x="5301853" y="64229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Distributed</a:t>
            </a:r>
            <a:endParaRPr lang="en-US" sz="1850" dirty="0"/>
          </a:p>
        </p:txBody>
      </p:sp>
      <p:sp>
        <p:nvSpPr>
          <p:cNvPr id="19" name="Text 13"/>
          <p:cNvSpPr/>
          <p:nvPr/>
        </p:nvSpPr>
        <p:spPr>
          <a:xfrm>
            <a:off x="5301853" y="6906101"/>
            <a:ext cx="4040386" cy="603409"/>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Separate indexers and search heads for better performance</a:t>
            </a:r>
            <a:endParaRPr lang="en-US" sz="1450" dirty="0"/>
          </a:p>
        </p:txBody>
      </p:sp>
      <p:sp>
        <p:nvSpPr>
          <p:cNvPr id="20" name="Text 14"/>
          <p:cNvSpPr/>
          <p:nvPr/>
        </p:nvSpPr>
        <p:spPr>
          <a:xfrm>
            <a:off x="9809917" y="6422946"/>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3B4540"/>
                </a:solidFill>
                <a:latin typeface="Fraunces Extra Bold" pitchFamily="34" charset="0"/>
                <a:ea typeface="Fraunces Extra Bold" pitchFamily="34" charset="-122"/>
                <a:cs typeface="Fraunces Extra Bold" pitchFamily="34" charset="-120"/>
              </a:rPr>
              <a:t>Clustered</a:t>
            </a:r>
            <a:endParaRPr lang="en-US" sz="1850" dirty="0"/>
          </a:p>
        </p:txBody>
      </p:sp>
      <p:sp>
        <p:nvSpPr>
          <p:cNvPr id="21" name="Text 15"/>
          <p:cNvSpPr/>
          <p:nvPr/>
        </p:nvSpPr>
        <p:spPr>
          <a:xfrm>
            <a:off x="9809917" y="6906101"/>
            <a:ext cx="4040386" cy="603409"/>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High availability with redundancy and load balancing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67966"/>
            <a:ext cx="6323290"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Data Ingestion &amp; Sources</a:t>
            </a:r>
            <a:endParaRPr lang="en-US" sz="3900" dirty="0"/>
          </a:p>
        </p:txBody>
      </p:sp>
      <p:pic>
        <p:nvPicPr>
          <p:cNvPr id="3" name="Image 0" descr="preencoded.png">    </p:cNvPr>
          <p:cNvPicPr>
            <a:picLocks noChangeAspect="1"/>
          </p:cNvPicPr>
          <p:nvPr/>
        </p:nvPicPr>
        <p:blipFill>
          <a:blip r:embed="rId1"/>
          <a:stretch>
            <a:fillRect/>
          </a:stretch>
        </p:blipFill>
        <p:spPr>
          <a:xfrm>
            <a:off x="793790" y="1884878"/>
            <a:ext cx="496133" cy="496133"/>
          </a:xfrm>
          <a:prstGeom prst="rect">
            <a:avLst/>
          </a:prstGeom>
        </p:spPr>
      </p:pic>
      <p:sp>
        <p:nvSpPr>
          <p:cNvPr id="4" name="Text 1"/>
          <p:cNvSpPr/>
          <p:nvPr/>
        </p:nvSpPr>
        <p:spPr>
          <a:xfrm>
            <a:off x="793790" y="26290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Logs</a:t>
            </a:r>
            <a:endParaRPr lang="en-US" sz="1950" dirty="0"/>
          </a:p>
        </p:txBody>
      </p:sp>
      <p:sp>
        <p:nvSpPr>
          <p:cNvPr id="5" name="Text 2"/>
          <p:cNvSpPr/>
          <p:nvPr/>
        </p:nvSpPr>
        <p:spPr>
          <a:xfrm>
            <a:off x="793790" y="3058239"/>
            <a:ext cx="4182189"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Server logs, application logs, and system events provide detailed operational insights</a:t>
            </a:r>
            <a:endParaRPr lang="en-US" sz="1550" dirty="0"/>
          </a:p>
        </p:txBody>
      </p:sp>
      <p:pic>
        <p:nvPicPr>
          <p:cNvPr id="6" name="Image 1" descr="preencoded.png">    </p:cNvPr>
          <p:cNvPicPr>
            <a:picLocks noChangeAspect="1"/>
          </p:cNvPicPr>
          <p:nvPr/>
        </p:nvPicPr>
        <p:blipFill>
          <a:blip r:embed="rId2"/>
          <a:stretch>
            <a:fillRect/>
          </a:stretch>
        </p:blipFill>
        <p:spPr>
          <a:xfrm>
            <a:off x="5223986" y="1884878"/>
            <a:ext cx="496133" cy="496133"/>
          </a:xfrm>
          <a:prstGeom prst="rect">
            <a:avLst/>
          </a:prstGeom>
        </p:spPr>
      </p:pic>
      <p:sp>
        <p:nvSpPr>
          <p:cNvPr id="7" name="Text 3"/>
          <p:cNvSpPr/>
          <p:nvPr/>
        </p:nvSpPr>
        <p:spPr>
          <a:xfrm>
            <a:off x="5223986" y="26290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Metrics</a:t>
            </a:r>
            <a:endParaRPr lang="en-US" sz="1950" dirty="0"/>
          </a:p>
        </p:txBody>
      </p:sp>
      <p:sp>
        <p:nvSpPr>
          <p:cNvPr id="8" name="Text 4"/>
          <p:cNvSpPr/>
          <p:nvPr/>
        </p:nvSpPr>
        <p:spPr>
          <a:xfrm>
            <a:off x="5223986" y="3058239"/>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System performance data, cloud monitoring metrics, and KPI measurements</a:t>
            </a:r>
            <a:endParaRPr lang="en-US" sz="1550" dirty="0"/>
          </a:p>
        </p:txBody>
      </p:sp>
      <p:pic>
        <p:nvPicPr>
          <p:cNvPr id="9" name="Image 2" descr="preencoded.png">    </p:cNvPr>
          <p:cNvPicPr>
            <a:picLocks noChangeAspect="1"/>
          </p:cNvPicPr>
          <p:nvPr/>
        </p:nvPicPr>
        <p:blipFill>
          <a:blip r:embed="rId3"/>
          <a:stretch>
            <a:fillRect/>
          </a:stretch>
        </p:blipFill>
        <p:spPr>
          <a:xfrm>
            <a:off x="9654302" y="1884878"/>
            <a:ext cx="496133" cy="496133"/>
          </a:xfrm>
          <a:prstGeom prst="rect">
            <a:avLst/>
          </a:prstGeom>
        </p:spPr>
      </p:pic>
      <p:sp>
        <p:nvSpPr>
          <p:cNvPr id="10" name="Text 5"/>
          <p:cNvSpPr/>
          <p:nvPr/>
        </p:nvSpPr>
        <p:spPr>
          <a:xfrm>
            <a:off x="9654302" y="26290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Events</a:t>
            </a:r>
            <a:endParaRPr lang="en-US" sz="1950" dirty="0"/>
          </a:p>
        </p:txBody>
      </p:sp>
      <p:sp>
        <p:nvSpPr>
          <p:cNvPr id="11" name="Text 6"/>
          <p:cNvSpPr/>
          <p:nvPr/>
        </p:nvSpPr>
        <p:spPr>
          <a:xfrm>
            <a:off x="9654302" y="3058239"/>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Security events, audit trails, and compliance-related data streams</a:t>
            </a:r>
            <a:endParaRPr lang="en-US" sz="1550" dirty="0"/>
          </a:p>
        </p:txBody>
      </p:sp>
      <p:sp>
        <p:nvSpPr>
          <p:cNvPr id="12" name="Text 7"/>
          <p:cNvSpPr/>
          <p:nvPr/>
        </p:nvSpPr>
        <p:spPr>
          <a:xfrm>
            <a:off x="793790" y="3990975"/>
            <a:ext cx="3969425" cy="496133"/>
          </a:xfrm>
          <a:prstGeom prst="rect">
            <a:avLst/>
          </a:prstGeom>
          <a:noFill/>
          <a:ln/>
        </p:spPr>
        <p:txBody>
          <a:bodyPr wrap="none" lIns="0" tIns="0" rIns="0" bIns="0" rtlCol="0" anchor="t"/>
          <a:lstStyle/>
          <a:p>
            <a:pPr algn="l" indent="0" marL="0">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Ingestion Methods</a:t>
            </a:r>
            <a:endParaRPr lang="en-US" sz="3100" dirty="0"/>
          </a:p>
        </p:txBody>
      </p:sp>
      <p:sp>
        <p:nvSpPr>
          <p:cNvPr id="13" name="Shape 8"/>
          <p:cNvSpPr/>
          <p:nvPr/>
        </p:nvSpPr>
        <p:spPr>
          <a:xfrm>
            <a:off x="793790" y="4784765"/>
            <a:ext cx="6422231" cy="1189196"/>
          </a:xfrm>
          <a:prstGeom prst="roundRect">
            <a:avLst>
              <a:gd name="adj" fmla="val 15021"/>
            </a:avLst>
          </a:prstGeom>
          <a:solidFill>
            <a:srgbClr val="FAFFFA"/>
          </a:solidFill>
          <a:ln w="22860">
            <a:solidFill>
              <a:srgbClr val="CED9CE"/>
            </a:solidFill>
            <a:prstDash val="solid"/>
          </a:ln>
        </p:spPr>
      </p:sp>
      <p:sp>
        <p:nvSpPr>
          <p:cNvPr id="14" name="Text 9"/>
          <p:cNvSpPr/>
          <p:nvPr/>
        </p:nvSpPr>
        <p:spPr>
          <a:xfrm>
            <a:off x="1015008" y="5005983"/>
            <a:ext cx="3203138"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Universal Forwarder (UF)</a:t>
            </a:r>
            <a:endParaRPr lang="en-US" sz="1950" dirty="0"/>
          </a:p>
        </p:txBody>
      </p:sp>
      <p:sp>
        <p:nvSpPr>
          <p:cNvPr id="15" name="Text 10"/>
          <p:cNvSpPr/>
          <p:nvPr/>
        </p:nvSpPr>
        <p:spPr>
          <a:xfrm>
            <a:off x="1015008" y="5435203"/>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Lightweight agent for continuous data collection</a:t>
            </a:r>
            <a:endParaRPr lang="en-US" sz="1550" dirty="0"/>
          </a:p>
        </p:txBody>
      </p:sp>
      <p:sp>
        <p:nvSpPr>
          <p:cNvPr id="16" name="Shape 11"/>
          <p:cNvSpPr/>
          <p:nvPr/>
        </p:nvSpPr>
        <p:spPr>
          <a:xfrm>
            <a:off x="7414379" y="4784765"/>
            <a:ext cx="6422231" cy="1189196"/>
          </a:xfrm>
          <a:prstGeom prst="roundRect">
            <a:avLst>
              <a:gd name="adj" fmla="val 15021"/>
            </a:avLst>
          </a:prstGeom>
          <a:solidFill>
            <a:srgbClr val="FAFFFA"/>
          </a:solidFill>
          <a:ln w="22860">
            <a:solidFill>
              <a:srgbClr val="CED9CE"/>
            </a:solidFill>
            <a:prstDash val="solid"/>
          </a:ln>
        </p:spPr>
      </p:sp>
      <p:sp>
        <p:nvSpPr>
          <p:cNvPr id="17" name="Text 12"/>
          <p:cNvSpPr/>
          <p:nvPr/>
        </p:nvSpPr>
        <p:spPr>
          <a:xfrm>
            <a:off x="7635597" y="5005983"/>
            <a:ext cx="2752487"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HTTP Event Collector</a:t>
            </a:r>
            <a:endParaRPr lang="en-US" sz="1950" dirty="0"/>
          </a:p>
        </p:txBody>
      </p:sp>
      <p:sp>
        <p:nvSpPr>
          <p:cNvPr id="18" name="Text 13"/>
          <p:cNvSpPr/>
          <p:nvPr/>
        </p:nvSpPr>
        <p:spPr>
          <a:xfrm>
            <a:off x="7635597" y="5435203"/>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REST API for direct data submission</a:t>
            </a:r>
            <a:endParaRPr lang="en-US" sz="1550" dirty="0"/>
          </a:p>
        </p:txBody>
      </p:sp>
      <p:sp>
        <p:nvSpPr>
          <p:cNvPr id="19" name="Shape 14"/>
          <p:cNvSpPr/>
          <p:nvPr/>
        </p:nvSpPr>
        <p:spPr>
          <a:xfrm>
            <a:off x="793790" y="6172319"/>
            <a:ext cx="6422231" cy="1189196"/>
          </a:xfrm>
          <a:prstGeom prst="roundRect">
            <a:avLst>
              <a:gd name="adj" fmla="val 15021"/>
            </a:avLst>
          </a:prstGeom>
          <a:solidFill>
            <a:srgbClr val="FAFFFA"/>
          </a:solidFill>
          <a:ln w="22860">
            <a:solidFill>
              <a:srgbClr val="CED9CE"/>
            </a:solidFill>
            <a:prstDash val="solid"/>
          </a:ln>
        </p:spPr>
      </p:sp>
      <p:sp>
        <p:nvSpPr>
          <p:cNvPr id="20" name="Text 15"/>
          <p:cNvSpPr/>
          <p:nvPr/>
        </p:nvSpPr>
        <p:spPr>
          <a:xfrm>
            <a:off x="1015008" y="63935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Manual Upload</a:t>
            </a:r>
            <a:endParaRPr lang="en-US" sz="1950" dirty="0"/>
          </a:p>
        </p:txBody>
      </p:sp>
      <p:sp>
        <p:nvSpPr>
          <p:cNvPr id="21" name="Text 16"/>
          <p:cNvSpPr/>
          <p:nvPr/>
        </p:nvSpPr>
        <p:spPr>
          <a:xfrm>
            <a:off x="1015008" y="6822758"/>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CSV/JSON file imports for batch processing</a:t>
            </a:r>
            <a:endParaRPr lang="en-US" sz="1550" dirty="0"/>
          </a:p>
        </p:txBody>
      </p:sp>
      <p:sp>
        <p:nvSpPr>
          <p:cNvPr id="22" name="Shape 17"/>
          <p:cNvSpPr/>
          <p:nvPr/>
        </p:nvSpPr>
        <p:spPr>
          <a:xfrm>
            <a:off x="7414379" y="6172319"/>
            <a:ext cx="6422231" cy="1189196"/>
          </a:xfrm>
          <a:prstGeom prst="roundRect">
            <a:avLst>
              <a:gd name="adj" fmla="val 15021"/>
            </a:avLst>
          </a:prstGeom>
          <a:solidFill>
            <a:srgbClr val="FAFFFA"/>
          </a:solidFill>
          <a:ln w="22860">
            <a:solidFill>
              <a:srgbClr val="CED9CE"/>
            </a:solidFill>
            <a:prstDash val="solid"/>
          </a:ln>
        </p:spPr>
      </p:sp>
      <p:sp>
        <p:nvSpPr>
          <p:cNvPr id="23" name="Text 18"/>
          <p:cNvSpPr/>
          <p:nvPr/>
        </p:nvSpPr>
        <p:spPr>
          <a:xfrm>
            <a:off x="7635597" y="639353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API Integrations</a:t>
            </a:r>
            <a:endParaRPr lang="en-US" sz="1950" dirty="0"/>
          </a:p>
        </p:txBody>
      </p:sp>
      <p:sp>
        <p:nvSpPr>
          <p:cNvPr id="24" name="Text 19"/>
          <p:cNvSpPr/>
          <p:nvPr/>
        </p:nvSpPr>
        <p:spPr>
          <a:xfrm>
            <a:off x="7635597" y="6822758"/>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Third-party system connections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1882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Apache Web Server Log Example</a:t>
            </a:r>
            <a:endParaRPr lang="en-US" sz="3900" dirty="0"/>
          </a:p>
        </p:txBody>
      </p:sp>
      <p:sp>
        <p:nvSpPr>
          <p:cNvPr id="4" name="Text 1"/>
          <p:cNvSpPr/>
          <p:nvPr/>
        </p:nvSpPr>
        <p:spPr>
          <a:xfrm>
            <a:off x="6280190" y="3556635"/>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When uploading Apache Web Server logs into Splunk, the platform automatically extracts valuable fields including IP addresses, requested URLs, response codes, and timestamps. This structured approach enables rapid analysis of web traffic patterns and performance metrics.</a:t>
            </a:r>
            <a:endParaRPr lang="en-US" sz="1550" dirty="0"/>
          </a:p>
        </p:txBody>
      </p:sp>
      <p:sp>
        <p:nvSpPr>
          <p:cNvPr id="5" name="Shape 2"/>
          <p:cNvSpPr/>
          <p:nvPr/>
        </p:nvSpPr>
        <p:spPr>
          <a:xfrm>
            <a:off x="6280190" y="5050036"/>
            <a:ext cx="7556421" cy="1160740"/>
          </a:xfrm>
          <a:prstGeom prst="roundRect">
            <a:avLst>
              <a:gd name="adj" fmla="val 15389"/>
            </a:avLst>
          </a:prstGeom>
          <a:solidFill>
            <a:srgbClr val="438951"/>
          </a:solidFill>
          <a:ln/>
        </p:spPr>
      </p:sp>
      <p:pic>
        <p:nvPicPr>
          <p:cNvPr id="6" name="Image 1" descr="preencoded.png">    </p:cNvPr>
          <p:cNvPicPr>
            <a:picLocks noChangeAspect="1"/>
          </p:cNvPicPr>
          <p:nvPr/>
        </p:nvPicPr>
        <p:blipFill>
          <a:blip r:embed="rId2"/>
          <a:stretch>
            <a:fillRect/>
          </a:stretch>
        </p:blipFill>
        <p:spPr>
          <a:xfrm>
            <a:off x="6478548" y="5337691"/>
            <a:ext cx="248007" cy="198358"/>
          </a:xfrm>
          <a:prstGeom prst="rect">
            <a:avLst/>
          </a:prstGeom>
        </p:spPr>
      </p:pic>
      <p:sp>
        <p:nvSpPr>
          <p:cNvPr id="7" name="Text 3"/>
          <p:cNvSpPr/>
          <p:nvPr/>
        </p:nvSpPr>
        <p:spPr>
          <a:xfrm>
            <a:off x="6924913" y="5297924"/>
            <a:ext cx="6713339" cy="635079"/>
          </a:xfrm>
          <a:prstGeom prst="rect">
            <a:avLst/>
          </a:prstGeom>
          <a:noFill/>
          <a:ln/>
        </p:spPr>
        <p:txBody>
          <a:bodyPr wrap="square" lIns="0" tIns="0" rIns="0" bIns="0" rtlCol="0" anchor="t"/>
          <a:lstStyle/>
          <a:p>
            <a:pPr algn="l" indent="0" marL="0">
              <a:lnSpc>
                <a:spcPts val="2500"/>
              </a:lnSpc>
              <a:buNone/>
            </a:pPr>
            <a:r>
              <a:rPr lang="en-US" sz="1550" b="1" dirty="0">
                <a:solidFill>
                  <a:srgbClr val="FFFFFF"/>
                </a:solidFill>
                <a:latin typeface="Nobile" pitchFamily="34" charset="0"/>
                <a:ea typeface="Nobile" pitchFamily="34" charset="-122"/>
                <a:cs typeface="Nobile" pitchFamily="34" charset="-120"/>
              </a:rPr>
              <a:t>Key Fields Extracted:</a:t>
            </a:r>
            <a:pPr algn="l" indent="0" marL="0">
              <a:lnSpc>
                <a:spcPts val="2500"/>
              </a:lnSpc>
              <a:buNone/>
            </a:pPr>
            <a:r>
              <a:rPr lang="en-US" sz="1550" dirty="0">
                <a:solidFill>
                  <a:srgbClr val="FFFFFF"/>
                </a:solidFill>
                <a:latin typeface="Nobile" pitchFamily="34" charset="0"/>
                <a:ea typeface="Nobile" pitchFamily="34" charset="-122"/>
                <a:cs typeface="Nobile" pitchFamily="34" charset="-120"/>
              </a:rPr>
              <a:t> IP Address, URL, Response Code, Timestamp, User Agent, Referrer</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545783"/>
            <a:ext cx="6957774" cy="496133"/>
          </a:xfrm>
          <a:prstGeom prst="rect">
            <a:avLst/>
          </a:prstGeom>
          <a:noFill/>
          <a:ln/>
        </p:spPr>
        <p:txBody>
          <a:bodyPr wrap="none" lIns="0" tIns="0" rIns="0" bIns="0" rtlCol="0" anchor="t"/>
          <a:lstStyle/>
          <a:p>
            <a:pPr algn="l" indent="0" marL="0">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Search Processing Language (SPL)</a:t>
            </a:r>
            <a:endParaRPr lang="en-US" sz="3100" dirty="0"/>
          </a:p>
        </p:txBody>
      </p:sp>
      <p:sp>
        <p:nvSpPr>
          <p:cNvPr id="3" name="Text 1"/>
          <p:cNvSpPr/>
          <p:nvPr/>
        </p:nvSpPr>
        <p:spPr>
          <a:xfrm>
            <a:off x="793790" y="1359456"/>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SPL is Splunk's powerful query language for searching and analyzing data. Similar to SQL but optimized specifically for logs and events, SPL enables complex data analysis with intuitive commands.</a:t>
            </a:r>
            <a:endParaRPr lang="en-US" sz="1250" dirty="0"/>
          </a:p>
        </p:txBody>
      </p:sp>
      <p:sp>
        <p:nvSpPr>
          <p:cNvPr id="4" name="Shape 2"/>
          <p:cNvSpPr/>
          <p:nvPr/>
        </p:nvSpPr>
        <p:spPr>
          <a:xfrm>
            <a:off x="793790" y="2046208"/>
            <a:ext cx="4241721" cy="1549718"/>
          </a:xfrm>
          <a:prstGeom prst="roundRect">
            <a:avLst>
              <a:gd name="adj" fmla="val 9221"/>
            </a:avLst>
          </a:prstGeom>
          <a:solidFill>
            <a:srgbClr val="E8F3E8"/>
          </a:solidFill>
          <a:ln/>
        </p:spPr>
      </p:sp>
      <p:sp>
        <p:nvSpPr>
          <p:cNvPr id="5" name="Shape 3"/>
          <p:cNvSpPr/>
          <p:nvPr/>
        </p:nvSpPr>
        <p:spPr>
          <a:xfrm>
            <a:off x="952500" y="2204918"/>
            <a:ext cx="476250" cy="476250"/>
          </a:xfrm>
          <a:prstGeom prst="roundRect">
            <a:avLst>
              <a:gd name="adj" fmla="val 19198080"/>
            </a:avLst>
          </a:prstGeom>
          <a:solidFill>
            <a:srgbClr val="438951"/>
          </a:solidFill>
          <a:ln/>
        </p:spPr>
      </p:sp>
      <p:pic>
        <p:nvPicPr>
          <p:cNvPr id="6" name="Image 0" descr="preencoded.png">    </p:cNvPr>
          <p:cNvPicPr>
            <a:picLocks noChangeAspect="1"/>
          </p:cNvPicPr>
          <p:nvPr/>
        </p:nvPicPr>
        <p:blipFill>
          <a:blip r:embed="rId1"/>
          <a:stretch>
            <a:fillRect/>
          </a:stretch>
        </p:blipFill>
        <p:spPr>
          <a:xfrm>
            <a:off x="1083469" y="2309098"/>
            <a:ext cx="214313" cy="267891"/>
          </a:xfrm>
          <a:prstGeom prst="rect">
            <a:avLst/>
          </a:prstGeom>
        </p:spPr>
      </p:pic>
      <p:sp>
        <p:nvSpPr>
          <p:cNvPr id="7" name="Text 4"/>
          <p:cNvSpPr/>
          <p:nvPr/>
        </p:nvSpPr>
        <p:spPr>
          <a:xfrm>
            <a:off x="952500" y="283987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search</a:t>
            </a:r>
            <a:endParaRPr lang="en-US" sz="1550" dirty="0"/>
          </a:p>
        </p:txBody>
      </p:sp>
      <p:sp>
        <p:nvSpPr>
          <p:cNvPr id="8" name="Text 5"/>
          <p:cNvSpPr/>
          <p:nvPr/>
        </p:nvSpPr>
        <p:spPr>
          <a:xfrm>
            <a:off x="952500" y="3183136"/>
            <a:ext cx="3924300" cy="254079"/>
          </a:xfrm>
          <a:prstGeom prst="rect">
            <a:avLst/>
          </a:prstGeom>
          <a:noFill/>
          <a:ln/>
        </p:spPr>
        <p:txBody>
          <a:bodyPr wrap="non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Filter events based on criteria</a:t>
            </a:r>
            <a:endParaRPr lang="en-US" sz="1250" dirty="0"/>
          </a:p>
        </p:txBody>
      </p:sp>
      <p:sp>
        <p:nvSpPr>
          <p:cNvPr id="9" name="Shape 6"/>
          <p:cNvSpPr/>
          <p:nvPr/>
        </p:nvSpPr>
        <p:spPr>
          <a:xfrm>
            <a:off x="5194221" y="2046208"/>
            <a:ext cx="4241840" cy="1549718"/>
          </a:xfrm>
          <a:prstGeom prst="roundRect">
            <a:avLst>
              <a:gd name="adj" fmla="val 9221"/>
            </a:avLst>
          </a:prstGeom>
          <a:solidFill>
            <a:srgbClr val="E8F3E8"/>
          </a:solidFill>
          <a:ln/>
        </p:spPr>
      </p:sp>
      <p:sp>
        <p:nvSpPr>
          <p:cNvPr id="10" name="Shape 7"/>
          <p:cNvSpPr/>
          <p:nvPr/>
        </p:nvSpPr>
        <p:spPr>
          <a:xfrm>
            <a:off x="5352931" y="2204918"/>
            <a:ext cx="476250" cy="476250"/>
          </a:xfrm>
          <a:prstGeom prst="roundRect">
            <a:avLst>
              <a:gd name="adj" fmla="val 19198080"/>
            </a:avLst>
          </a:prstGeom>
          <a:solidFill>
            <a:srgbClr val="438951"/>
          </a:solidFill>
          <a:ln/>
        </p:spPr>
      </p:sp>
      <p:pic>
        <p:nvPicPr>
          <p:cNvPr id="11" name="Image 1" descr="preencoded.png">    </p:cNvPr>
          <p:cNvPicPr>
            <a:picLocks noChangeAspect="1"/>
          </p:cNvPicPr>
          <p:nvPr/>
        </p:nvPicPr>
        <p:blipFill>
          <a:blip r:embed="rId2"/>
          <a:stretch>
            <a:fillRect/>
          </a:stretch>
        </p:blipFill>
        <p:spPr>
          <a:xfrm>
            <a:off x="5483900" y="2309098"/>
            <a:ext cx="214313" cy="267891"/>
          </a:xfrm>
          <a:prstGeom prst="rect">
            <a:avLst/>
          </a:prstGeom>
        </p:spPr>
      </p:pic>
      <p:sp>
        <p:nvSpPr>
          <p:cNvPr id="12" name="Text 8"/>
          <p:cNvSpPr/>
          <p:nvPr/>
        </p:nvSpPr>
        <p:spPr>
          <a:xfrm>
            <a:off x="5352931" y="283987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stats</a:t>
            </a:r>
            <a:endParaRPr lang="en-US" sz="1550" dirty="0"/>
          </a:p>
        </p:txBody>
      </p:sp>
      <p:sp>
        <p:nvSpPr>
          <p:cNvPr id="13" name="Text 9"/>
          <p:cNvSpPr/>
          <p:nvPr/>
        </p:nvSpPr>
        <p:spPr>
          <a:xfrm>
            <a:off x="5352931" y="3183136"/>
            <a:ext cx="3924419" cy="254079"/>
          </a:xfrm>
          <a:prstGeom prst="rect">
            <a:avLst/>
          </a:prstGeom>
          <a:noFill/>
          <a:ln/>
        </p:spPr>
        <p:txBody>
          <a:bodyPr wrap="non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Aggregate and summarize data</a:t>
            </a:r>
            <a:endParaRPr lang="en-US" sz="1250" dirty="0"/>
          </a:p>
        </p:txBody>
      </p:sp>
      <p:sp>
        <p:nvSpPr>
          <p:cNvPr id="14" name="Shape 10"/>
          <p:cNvSpPr/>
          <p:nvPr/>
        </p:nvSpPr>
        <p:spPr>
          <a:xfrm>
            <a:off x="9594771" y="2046208"/>
            <a:ext cx="4241721" cy="1549718"/>
          </a:xfrm>
          <a:prstGeom prst="roundRect">
            <a:avLst>
              <a:gd name="adj" fmla="val 9221"/>
            </a:avLst>
          </a:prstGeom>
          <a:solidFill>
            <a:srgbClr val="E8F3E8"/>
          </a:solidFill>
          <a:ln/>
        </p:spPr>
      </p:sp>
      <p:sp>
        <p:nvSpPr>
          <p:cNvPr id="15" name="Shape 11"/>
          <p:cNvSpPr/>
          <p:nvPr/>
        </p:nvSpPr>
        <p:spPr>
          <a:xfrm>
            <a:off x="9753481" y="2204918"/>
            <a:ext cx="476250" cy="476250"/>
          </a:xfrm>
          <a:prstGeom prst="roundRect">
            <a:avLst>
              <a:gd name="adj" fmla="val 19198080"/>
            </a:avLst>
          </a:prstGeom>
          <a:solidFill>
            <a:srgbClr val="438951"/>
          </a:solidFill>
          <a:ln/>
        </p:spPr>
      </p:sp>
      <p:pic>
        <p:nvPicPr>
          <p:cNvPr id="16" name="Image 2" descr="preencoded.png">    </p:cNvPr>
          <p:cNvPicPr>
            <a:picLocks noChangeAspect="1"/>
          </p:cNvPicPr>
          <p:nvPr/>
        </p:nvPicPr>
        <p:blipFill>
          <a:blip r:embed="rId3"/>
          <a:stretch>
            <a:fillRect/>
          </a:stretch>
        </p:blipFill>
        <p:spPr>
          <a:xfrm>
            <a:off x="9884450" y="2309098"/>
            <a:ext cx="214313" cy="267891"/>
          </a:xfrm>
          <a:prstGeom prst="rect">
            <a:avLst/>
          </a:prstGeom>
        </p:spPr>
      </p:pic>
      <p:sp>
        <p:nvSpPr>
          <p:cNvPr id="17" name="Text 12"/>
          <p:cNvSpPr/>
          <p:nvPr/>
        </p:nvSpPr>
        <p:spPr>
          <a:xfrm>
            <a:off x="9753481" y="2839879"/>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eval</a:t>
            </a:r>
            <a:endParaRPr lang="en-US" sz="1550" dirty="0"/>
          </a:p>
        </p:txBody>
      </p:sp>
      <p:sp>
        <p:nvSpPr>
          <p:cNvPr id="18" name="Text 13"/>
          <p:cNvSpPr/>
          <p:nvPr/>
        </p:nvSpPr>
        <p:spPr>
          <a:xfrm>
            <a:off x="9753481" y="3183136"/>
            <a:ext cx="3924300" cy="254079"/>
          </a:xfrm>
          <a:prstGeom prst="rect">
            <a:avLst/>
          </a:prstGeom>
          <a:noFill/>
          <a:ln/>
        </p:spPr>
        <p:txBody>
          <a:bodyPr wrap="non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Create new calculated fields</a:t>
            </a:r>
            <a:endParaRPr lang="en-US" sz="1250" dirty="0"/>
          </a:p>
        </p:txBody>
      </p:sp>
      <p:sp>
        <p:nvSpPr>
          <p:cNvPr id="19" name="Shape 14"/>
          <p:cNvSpPr/>
          <p:nvPr/>
        </p:nvSpPr>
        <p:spPr>
          <a:xfrm>
            <a:off x="793790" y="3754636"/>
            <a:ext cx="6441996" cy="1549718"/>
          </a:xfrm>
          <a:prstGeom prst="roundRect">
            <a:avLst>
              <a:gd name="adj" fmla="val 9221"/>
            </a:avLst>
          </a:prstGeom>
          <a:solidFill>
            <a:srgbClr val="E8F3E8"/>
          </a:solidFill>
          <a:ln/>
        </p:spPr>
      </p:sp>
      <p:sp>
        <p:nvSpPr>
          <p:cNvPr id="20" name="Shape 15"/>
          <p:cNvSpPr/>
          <p:nvPr/>
        </p:nvSpPr>
        <p:spPr>
          <a:xfrm>
            <a:off x="952500" y="3913346"/>
            <a:ext cx="476250" cy="476250"/>
          </a:xfrm>
          <a:prstGeom prst="roundRect">
            <a:avLst>
              <a:gd name="adj" fmla="val 19198080"/>
            </a:avLst>
          </a:prstGeom>
          <a:solidFill>
            <a:srgbClr val="438951"/>
          </a:solidFill>
          <a:ln/>
        </p:spPr>
      </p:sp>
      <p:pic>
        <p:nvPicPr>
          <p:cNvPr id="21" name="Image 3" descr="preencoded.png">    </p:cNvPr>
          <p:cNvPicPr>
            <a:picLocks noChangeAspect="1"/>
          </p:cNvPicPr>
          <p:nvPr/>
        </p:nvPicPr>
        <p:blipFill>
          <a:blip r:embed="rId4"/>
          <a:stretch>
            <a:fillRect/>
          </a:stretch>
        </p:blipFill>
        <p:spPr>
          <a:xfrm>
            <a:off x="1083469" y="4017526"/>
            <a:ext cx="214313" cy="267891"/>
          </a:xfrm>
          <a:prstGeom prst="rect">
            <a:avLst/>
          </a:prstGeom>
        </p:spPr>
      </p:pic>
      <p:sp>
        <p:nvSpPr>
          <p:cNvPr id="22" name="Text 16"/>
          <p:cNvSpPr/>
          <p:nvPr/>
        </p:nvSpPr>
        <p:spPr>
          <a:xfrm>
            <a:off x="952500" y="4548307"/>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timechart</a:t>
            </a:r>
            <a:endParaRPr lang="en-US" sz="1550" dirty="0"/>
          </a:p>
        </p:txBody>
      </p:sp>
      <p:sp>
        <p:nvSpPr>
          <p:cNvPr id="23" name="Text 17"/>
          <p:cNvSpPr/>
          <p:nvPr/>
        </p:nvSpPr>
        <p:spPr>
          <a:xfrm>
            <a:off x="952500" y="4891564"/>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Time-series visualization</a:t>
            </a:r>
            <a:endParaRPr lang="en-US" sz="1250" dirty="0"/>
          </a:p>
        </p:txBody>
      </p:sp>
      <p:sp>
        <p:nvSpPr>
          <p:cNvPr id="24" name="Shape 18"/>
          <p:cNvSpPr/>
          <p:nvPr/>
        </p:nvSpPr>
        <p:spPr>
          <a:xfrm>
            <a:off x="7394496" y="3754636"/>
            <a:ext cx="6441996" cy="1549718"/>
          </a:xfrm>
          <a:prstGeom prst="roundRect">
            <a:avLst>
              <a:gd name="adj" fmla="val 9221"/>
            </a:avLst>
          </a:prstGeom>
          <a:solidFill>
            <a:srgbClr val="E8F3E8"/>
          </a:solidFill>
          <a:ln/>
        </p:spPr>
      </p:sp>
      <p:sp>
        <p:nvSpPr>
          <p:cNvPr id="25" name="Shape 19"/>
          <p:cNvSpPr/>
          <p:nvPr/>
        </p:nvSpPr>
        <p:spPr>
          <a:xfrm>
            <a:off x="7553206" y="3913346"/>
            <a:ext cx="476250" cy="476250"/>
          </a:xfrm>
          <a:prstGeom prst="roundRect">
            <a:avLst>
              <a:gd name="adj" fmla="val 19198080"/>
            </a:avLst>
          </a:prstGeom>
          <a:solidFill>
            <a:srgbClr val="438951"/>
          </a:solidFill>
          <a:ln/>
        </p:spPr>
      </p:sp>
      <p:pic>
        <p:nvPicPr>
          <p:cNvPr id="26" name="Image 4" descr="preencoded.png">    </p:cNvPr>
          <p:cNvPicPr>
            <a:picLocks noChangeAspect="1"/>
          </p:cNvPicPr>
          <p:nvPr/>
        </p:nvPicPr>
        <p:blipFill>
          <a:blip r:embed="rId5"/>
          <a:stretch>
            <a:fillRect/>
          </a:stretch>
        </p:blipFill>
        <p:spPr>
          <a:xfrm>
            <a:off x="7684175" y="4017526"/>
            <a:ext cx="214313" cy="267891"/>
          </a:xfrm>
          <a:prstGeom prst="rect">
            <a:avLst/>
          </a:prstGeom>
        </p:spPr>
      </p:pic>
      <p:sp>
        <p:nvSpPr>
          <p:cNvPr id="27" name="Text 20"/>
          <p:cNvSpPr/>
          <p:nvPr/>
        </p:nvSpPr>
        <p:spPr>
          <a:xfrm>
            <a:off x="7553206" y="4548307"/>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where</a:t>
            </a:r>
            <a:endParaRPr lang="en-US" sz="1550" dirty="0"/>
          </a:p>
        </p:txBody>
      </p:sp>
      <p:sp>
        <p:nvSpPr>
          <p:cNvPr id="28" name="Text 21"/>
          <p:cNvSpPr/>
          <p:nvPr/>
        </p:nvSpPr>
        <p:spPr>
          <a:xfrm>
            <a:off x="7553206" y="4891564"/>
            <a:ext cx="6124575" cy="254079"/>
          </a:xfrm>
          <a:prstGeom prst="rect">
            <a:avLst/>
          </a:prstGeom>
          <a:noFill/>
          <a:ln/>
        </p:spPr>
        <p:txBody>
          <a:bodyPr wrap="none" lIns="0" tIns="0" rIns="0" bIns="0" rtlCol="0" anchor="t"/>
          <a:lstStyle/>
          <a:p>
            <a:pPr algn="l" indent="0" marL="0">
              <a:lnSpc>
                <a:spcPts val="2000"/>
              </a:lnSpc>
              <a:buNone/>
            </a:pPr>
            <a:r>
              <a:rPr lang="en-US" sz="1250" dirty="0">
                <a:solidFill>
                  <a:srgbClr val="405449"/>
                </a:solidFill>
                <a:latin typeface="Nobile" pitchFamily="34" charset="0"/>
                <a:ea typeface="Nobile" pitchFamily="34" charset="-122"/>
                <a:cs typeface="Nobile" pitchFamily="34" charset="-120"/>
              </a:rPr>
              <a:t>Apply conditional filters</a:t>
            </a:r>
            <a:endParaRPr lang="en-US" sz="1250" dirty="0"/>
          </a:p>
        </p:txBody>
      </p:sp>
      <p:sp>
        <p:nvSpPr>
          <p:cNvPr id="29" name="Text 22"/>
          <p:cNvSpPr/>
          <p:nvPr/>
        </p:nvSpPr>
        <p:spPr>
          <a:xfrm>
            <a:off x="793790" y="5542478"/>
            <a:ext cx="3228380" cy="396835"/>
          </a:xfrm>
          <a:prstGeom prst="rect">
            <a:avLst/>
          </a:prstGeom>
          <a:noFill/>
          <a:ln/>
        </p:spPr>
        <p:txBody>
          <a:bodyPr wrap="none" lIns="0" tIns="0" rIns="0" bIns="0" rtlCol="0" anchor="t"/>
          <a:lstStyle/>
          <a:p>
            <a:pPr algn="l" indent="0" marL="0">
              <a:lnSpc>
                <a:spcPts val="3100"/>
              </a:lnSpc>
              <a:buNone/>
            </a:pPr>
            <a:r>
              <a:rPr lang="en-US" sz="2500" b="1" dirty="0">
                <a:solidFill>
                  <a:srgbClr val="3B4540"/>
                </a:solidFill>
                <a:latin typeface="Fraunces Extra Bold" pitchFamily="34" charset="0"/>
                <a:ea typeface="Fraunces Extra Bold" pitchFamily="34" charset="-122"/>
                <a:cs typeface="Fraunces Extra Bold" pitchFamily="34" charset="-120"/>
              </a:rPr>
              <a:t>Sample SPL Queries</a:t>
            </a:r>
            <a:endParaRPr lang="en-US" sz="2500" dirty="0"/>
          </a:p>
        </p:txBody>
      </p:sp>
      <p:sp>
        <p:nvSpPr>
          <p:cNvPr id="30" name="Shape 23"/>
          <p:cNvSpPr/>
          <p:nvPr/>
        </p:nvSpPr>
        <p:spPr>
          <a:xfrm>
            <a:off x="793790" y="6177439"/>
            <a:ext cx="13042821" cy="1508522"/>
          </a:xfrm>
          <a:prstGeom prst="roundRect">
            <a:avLst>
              <a:gd name="adj" fmla="val 9473"/>
            </a:avLst>
          </a:prstGeom>
          <a:solidFill>
            <a:srgbClr val="EDF2ED"/>
          </a:solidFill>
          <a:ln/>
        </p:spPr>
      </p:sp>
      <p:sp>
        <p:nvSpPr>
          <p:cNvPr id="31" name="Shape 24"/>
          <p:cNvSpPr/>
          <p:nvPr/>
        </p:nvSpPr>
        <p:spPr>
          <a:xfrm>
            <a:off x="785932" y="6177439"/>
            <a:ext cx="13058537" cy="1508522"/>
          </a:xfrm>
          <a:prstGeom prst="roundRect">
            <a:avLst>
              <a:gd name="adj" fmla="val 1579"/>
            </a:avLst>
          </a:prstGeom>
          <a:solidFill>
            <a:srgbClr val="EDF2ED"/>
          </a:solidFill>
          <a:ln/>
        </p:spPr>
      </p:sp>
      <p:sp>
        <p:nvSpPr>
          <p:cNvPr id="32" name="Text 25"/>
          <p:cNvSpPr/>
          <p:nvPr/>
        </p:nvSpPr>
        <p:spPr>
          <a:xfrm>
            <a:off x="944642" y="6296501"/>
            <a:ext cx="12741116" cy="1270397"/>
          </a:xfrm>
          <a:prstGeom prst="rect">
            <a:avLst/>
          </a:prstGeom>
          <a:noFill/>
          <a:ln/>
        </p:spPr>
        <p:txBody>
          <a:bodyPr wrap="square" lIns="0" tIns="0" rIns="0" bIns="0" rtlCol="0" anchor="t"/>
          <a:lstStyle/>
          <a:p>
            <a:pPr algn="l" indent="0" marL="0">
              <a:lnSpc>
                <a:spcPts val="2000"/>
              </a:lnSpc>
              <a:buNone/>
            </a:pPr>
            <a:r>
              <a:rPr lang="en-US" sz="1250" dirty="0">
                <a:solidFill>
                  <a:srgbClr val="405449"/>
                </a:solidFill>
                <a:highlight>
                  <a:srgbClr val="EDF2ED"/>
                </a:highlight>
                <a:latin typeface="Consolas" pitchFamily="34" charset="0"/>
                <a:ea typeface="Consolas" pitchFamily="34" charset="-122"/>
                <a:cs typeface="Consolas" pitchFamily="34" charset="-120"/>
              </a:rPr>
              <a:t>index=security sourcetype=linux_secure "Failed password"index=syslog | stats count by hostindex=web sourcetype=access_combined | timechart count by status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0552" y="419814"/>
            <a:ext cx="4894778" cy="405527"/>
          </a:xfrm>
          <a:prstGeom prst="rect">
            <a:avLst/>
          </a:prstGeom>
          <a:noFill/>
          <a:ln/>
        </p:spPr>
        <p:txBody>
          <a:bodyPr wrap="none" lIns="0" tIns="0" rIns="0" bIns="0" rtlCol="0" anchor="t"/>
          <a:lstStyle/>
          <a:p>
            <a:pPr algn="l" indent="0" marL="0">
              <a:lnSpc>
                <a:spcPts val="3150"/>
              </a:lnSpc>
              <a:buNone/>
            </a:pPr>
            <a:r>
              <a:rPr lang="en-US" sz="2550" b="1" dirty="0">
                <a:solidFill>
                  <a:srgbClr val="3B4540"/>
                </a:solidFill>
                <a:latin typeface="Fraunces Extra Bold" pitchFamily="34" charset="0"/>
                <a:ea typeface="Fraunces Extra Bold" pitchFamily="34" charset="-122"/>
                <a:cs typeface="Fraunces Extra Bold" pitchFamily="34" charset="-120"/>
              </a:rPr>
              <a:t>Dashboards, Reports &amp; Alerts</a:t>
            </a:r>
            <a:endParaRPr lang="en-US" sz="2550" dirty="0"/>
          </a:p>
        </p:txBody>
      </p:sp>
      <p:sp>
        <p:nvSpPr>
          <p:cNvPr id="3" name="Text 1"/>
          <p:cNvSpPr/>
          <p:nvPr/>
        </p:nvSpPr>
        <p:spPr>
          <a:xfrm>
            <a:off x="610552" y="1149548"/>
            <a:ext cx="2595205" cy="324445"/>
          </a:xfrm>
          <a:prstGeom prst="rect">
            <a:avLst/>
          </a:prstGeom>
          <a:noFill/>
          <a:ln/>
        </p:spPr>
        <p:txBody>
          <a:bodyPr wrap="none" lIns="0" tIns="0" rIns="0" bIns="0" rtlCol="0" anchor="t"/>
          <a:lstStyle/>
          <a:p>
            <a:pPr algn="l" indent="0" marL="0">
              <a:lnSpc>
                <a:spcPts val="2550"/>
              </a:lnSpc>
              <a:buNone/>
            </a:pPr>
            <a:r>
              <a:rPr lang="en-US" sz="2000" b="1" dirty="0">
                <a:solidFill>
                  <a:srgbClr val="3B4540"/>
                </a:solidFill>
                <a:latin typeface="Fraunces Extra Bold" pitchFamily="34" charset="0"/>
                <a:ea typeface="Fraunces Extra Bold" pitchFamily="34" charset="-122"/>
                <a:cs typeface="Fraunces Extra Bold" pitchFamily="34" charset="-120"/>
              </a:rPr>
              <a:t>Dashboards</a:t>
            </a:r>
            <a:endParaRPr lang="en-US" sz="2000" dirty="0"/>
          </a:p>
        </p:txBody>
      </p:sp>
      <p:sp>
        <p:nvSpPr>
          <p:cNvPr id="4" name="Text 2"/>
          <p:cNvSpPr/>
          <p:nvPr/>
        </p:nvSpPr>
        <p:spPr>
          <a:xfrm>
            <a:off x="610552" y="1603653"/>
            <a:ext cx="6546413" cy="415290"/>
          </a:xfrm>
          <a:prstGeom prst="rect">
            <a:avLst/>
          </a:prstGeom>
          <a:noFill/>
          <a:ln/>
        </p:spPr>
        <p:txBody>
          <a:bodyPr wrap="squar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Combine multiple visualizations into comprehensive monitoring views. Real-time data updates provide instant insights into system performance and business metrics.</a:t>
            </a:r>
            <a:endParaRPr lang="en-US" sz="1000" dirty="0"/>
          </a:p>
        </p:txBody>
      </p:sp>
      <p:pic>
        <p:nvPicPr>
          <p:cNvPr id="5" name="Image 0" descr="preencoded.png">    </p:cNvPr>
          <p:cNvPicPr>
            <a:picLocks noChangeAspect="1"/>
          </p:cNvPicPr>
          <p:nvPr/>
        </p:nvPicPr>
        <p:blipFill>
          <a:blip r:embed="rId1"/>
          <a:stretch>
            <a:fillRect/>
          </a:stretch>
        </p:blipFill>
        <p:spPr>
          <a:xfrm>
            <a:off x="610552" y="2164913"/>
            <a:ext cx="5564386" cy="5564386"/>
          </a:xfrm>
          <a:prstGeom prst="rect">
            <a:avLst/>
          </a:prstGeom>
        </p:spPr>
      </p:pic>
      <p:sp>
        <p:nvSpPr>
          <p:cNvPr id="6" name="Text 3"/>
          <p:cNvSpPr/>
          <p:nvPr/>
        </p:nvSpPr>
        <p:spPr>
          <a:xfrm>
            <a:off x="7481054" y="1149548"/>
            <a:ext cx="2595205" cy="324445"/>
          </a:xfrm>
          <a:prstGeom prst="rect">
            <a:avLst/>
          </a:prstGeom>
          <a:noFill/>
          <a:ln/>
        </p:spPr>
        <p:txBody>
          <a:bodyPr wrap="none" lIns="0" tIns="0" rIns="0" bIns="0" rtlCol="0" anchor="t"/>
          <a:lstStyle/>
          <a:p>
            <a:pPr algn="l" indent="0" marL="0">
              <a:lnSpc>
                <a:spcPts val="2550"/>
              </a:lnSpc>
              <a:buNone/>
            </a:pPr>
            <a:r>
              <a:rPr lang="en-US" sz="2000" b="1" dirty="0">
                <a:solidFill>
                  <a:srgbClr val="3B4540"/>
                </a:solidFill>
                <a:latin typeface="Fraunces Extra Bold" pitchFamily="34" charset="0"/>
                <a:ea typeface="Fraunces Extra Bold" pitchFamily="34" charset="-122"/>
                <a:cs typeface="Fraunces Extra Bold" pitchFamily="34" charset="-120"/>
              </a:rPr>
              <a:t>Alerts &amp; Reports</a:t>
            </a:r>
            <a:endParaRPr lang="en-US" sz="2000" dirty="0"/>
          </a:p>
        </p:txBody>
      </p:sp>
      <p:sp>
        <p:nvSpPr>
          <p:cNvPr id="7" name="Text 4"/>
          <p:cNvSpPr/>
          <p:nvPr/>
        </p:nvSpPr>
        <p:spPr>
          <a:xfrm>
            <a:off x="7481054" y="1603653"/>
            <a:ext cx="6546413" cy="415290"/>
          </a:xfrm>
          <a:prstGeom prst="rect">
            <a:avLst/>
          </a:prstGeom>
          <a:noFill/>
          <a:ln/>
        </p:spPr>
        <p:txBody>
          <a:bodyPr wrap="squar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Automated notifications triggered by specific conditions. Reports can be scheduled and exported to various formats for stakeholder distribution.</a:t>
            </a:r>
            <a:endParaRPr lang="en-US" sz="1000" dirty="0"/>
          </a:p>
        </p:txBody>
      </p:sp>
      <p:sp>
        <p:nvSpPr>
          <p:cNvPr id="8" name="Shape 5"/>
          <p:cNvSpPr/>
          <p:nvPr/>
        </p:nvSpPr>
        <p:spPr>
          <a:xfrm>
            <a:off x="7481054" y="2164913"/>
            <a:ext cx="6546413" cy="829747"/>
          </a:xfrm>
          <a:prstGeom prst="roundRect">
            <a:avLst>
              <a:gd name="adj" fmla="val 14075"/>
            </a:avLst>
          </a:prstGeom>
          <a:solidFill>
            <a:srgbClr val="FAFFFA"/>
          </a:solidFill>
          <a:ln w="15240">
            <a:solidFill>
              <a:srgbClr val="CED9CE"/>
            </a:solidFill>
            <a:prstDash val="solid"/>
          </a:ln>
        </p:spPr>
      </p:sp>
      <p:sp>
        <p:nvSpPr>
          <p:cNvPr id="9" name="Shape 6"/>
          <p:cNvSpPr/>
          <p:nvPr/>
        </p:nvSpPr>
        <p:spPr>
          <a:xfrm>
            <a:off x="7481054" y="2164913"/>
            <a:ext cx="60960" cy="829747"/>
          </a:xfrm>
          <a:prstGeom prst="roundRect">
            <a:avLst>
              <a:gd name="adj" fmla="val 191582"/>
            </a:avLst>
          </a:prstGeom>
          <a:solidFill>
            <a:srgbClr val="438951"/>
          </a:solidFill>
          <a:ln/>
        </p:spPr>
      </p:sp>
      <p:sp>
        <p:nvSpPr>
          <p:cNvPr id="10" name="Text 7"/>
          <p:cNvSpPr/>
          <p:nvPr/>
        </p:nvSpPr>
        <p:spPr>
          <a:xfrm>
            <a:off x="7686913" y="2309813"/>
            <a:ext cx="1621988" cy="20264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Email Notifications</a:t>
            </a:r>
            <a:endParaRPr lang="en-US" sz="1250" dirty="0"/>
          </a:p>
        </p:txBody>
      </p:sp>
      <p:sp>
        <p:nvSpPr>
          <p:cNvPr id="11" name="Text 8"/>
          <p:cNvSpPr/>
          <p:nvPr/>
        </p:nvSpPr>
        <p:spPr>
          <a:xfrm>
            <a:off x="7686913" y="2642116"/>
            <a:ext cx="6195655" cy="207645"/>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Instant alerts via email</a:t>
            </a:r>
            <a:endParaRPr lang="en-US" sz="1000" dirty="0"/>
          </a:p>
        </p:txBody>
      </p:sp>
      <p:sp>
        <p:nvSpPr>
          <p:cNvPr id="12" name="Shape 9"/>
          <p:cNvSpPr/>
          <p:nvPr/>
        </p:nvSpPr>
        <p:spPr>
          <a:xfrm>
            <a:off x="7481054" y="3124319"/>
            <a:ext cx="6546413" cy="829747"/>
          </a:xfrm>
          <a:prstGeom prst="roundRect">
            <a:avLst>
              <a:gd name="adj" fmla="val 14075"/>
            </a:avLst>
          </a:prstGeom>
          <a:solidFill>
            <a:srgbClr val="FAFFFA"/>
          </a:solidFill>
          <a:ln w="15240">
            <a:solidFill>
              <a:srgbClr val="CED9CE"/>
            </a:solidFill>
            <a:prstDash val="solid"/>
          </a:ln>
        </p:spPr>
      </p:sp>
      <p:sp>
        <p:nvSpPr>
          <p:cNvPr id="13" name="Shape 10"/>
          <p:cNvSpPr/>
          <p:nvPr/>
        </p:nvSpPr>
        <p:spPr>
          <a:xfrm>
            <a:off x="7481054" y="3124319"/>
            <a:ext cx="60960" cy="829747"/>
          </a:xfrm>
          <a:prstGeom prst="roundRect">
            <a:avLst>
              <a:gd name="adj" fmla="val 191582"/>
            </a:avLst>
          </a:prstGeom>
          <a:solidFill>
            <a:srgbClr val="438951"/>
          </a:solidFill>
          <a:ln/>
        </p:spPr>
      </p:sp>
      <p:sp>
        <p:nvSpPr>
          <p:cNvPr id="14" name="Text 11"/>
          <p:cNvSpPr/>
          <p:nvPr/>
        </p:nvSpPr>
        <p:spPr>
          <a:xfrm>
            <a:off x="7686913" y="3269218"/>
            <a:ext cx="1621988" cy="20264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Slack Integration</a:t>
            </a:r>
            <a:endParaRPr lang="en-US" sz="1250" dirty="0"/>
          </a:p>
        </p:txBody>
      </p:sp>
      <p:sp>
        <p:nvSpPr>
          <p:cNvPr id="15" name="Text 12"/>
          <p:cNvSpPr/>
          <p:nvPr/>
        </p:nvSpPr>
        <p:spPr>
          <a:xfrm>
            <a:off x="7686913" y="3601522"/>
            <a:ext cx="6195655" cy="207645"/>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Team collaboration alerts</a:t>
            </a:r>
            <a:endParaRPr lang="en-US" sz="1000" dirty="0"/>
          </a:p>
        </p:txBody>
      </p:sp>
      <p:sp>
        <p:nvSpPr>
          <p:cNvPr id="16" name="Shape 13"/>
          <p:cNvSpPr/>
          <p:nvPr/>
        </p:nvSpPr>
        <p:spPr>
          <a:xfrm>
            <a:off x="7481054" y="4083725"/>
            <a:ext cx="6546413" cy="829747"/>
          </a:xfrm>
          <a:prstGeom prst="roundRect">
            <a:avLst>
              <a:gd name="adj" fmla="val 14075"/>
            </a:avLst>
          </a:prstGeom>
          <a:solidFill>
            <a:srgbClr val="FAFFFA"/>
          </a:solidFill>
          <a:ln w="15240">
            <a:solidFill>
              <a:srgbClr val="CED9CE"/>
            </a:solidFill>
            <a:prstDash val="solid"/>
          </a:ln>
        </p:spPr>
      </p:sp>
      <p:sp>
        <p:nvSpPr>
          <p:cNvPr id="17" name="Shape 14"/>
          <p:cNvSpPr/>
          <p:nvPr/>
        </p:nvSpPr>
        <p:spPr>
          <a:xfrm>
            <a:off x="7481054" y="4083725"/>
            <a:ext cx="60960" cy="829747"/>
          </a:xfrm>
          <a:prstGeom prst="roundRect">
            <a:avLst>
              <a:gd name="adj" fmla="val 191582"/>
            </a:avLst>
          </a:prstGeom>
          <a:solidFill>
            <a:srgbClr val="438951"/>
          </a:solidFill>
          <a:ln/>
        </p:spPr>
      </p:sp>
      <p:sp>
        <p:nvSpPr>
          <p:cNvPr id="18" name="Text 15"/>
          <p:cNvSpPr/>
          <p:nvPr/>
        </p:nvSpPr>
        <p:spPr>
          <a:xfrm>
            <a:off x="7686913" y="4228624"/>
            <a:ext cx="1621988" cy="20264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Webhook Support</a:t>
            </a:r>
            <a:endParaRPr lang="en-US" sz="1250" dirty="0"/>
          </a:p>
        </p:txBody>
      </p:sp>
      <p:sp>
        <p:nvSpPr>
          <p:cNvPr id="19" name="Text 16"/>
          <p:cNvSpPr/>
          <p:nvPr/>
        </p:nvSpPr>
        <p:spPr>
          <a:xfrm>
            <a:off x="7686913" y="4560927"/>
            <a:ext cx="6195655" cy="207645"/>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Custom system integrations</a:t>
            </a:r>
            <a:endParaRPr lang="en-US" sz="1000" dirty="0"/>
          </a:p>
        </p:txBody>
      </p:sp>
      <p:sp>
        <p:nvSpPr>
          <p:cNvPr id="20" name="Shape 17"/>
          <p:cNvSpPr/>
          <p:nvPr/>
        </p:nvSpPr>
        <p:spPr>
          <a:xfrm>
            <a:off x="610552" y="8021241"/>
            <a:ext cx="13409295" cy="551140"/>
          </a:xfrm>
          <a:prstGeom prst="roundRect">
            <a:avLst>
              <a:gd name="adj" fmla="val 21190"/>
            </a:avLst>
          </a:prstGeom>
          <a:solidFill>
            <a:srgbClr val="438951"/>
          </a:solidFill>
          <a:ln/>
        </p:spPr>
      </p:sp>
      <p:pic>
        <p:nvPicPr>
          <p:cNvPr id="21" name="Image 1" descr="preencoded.png">    </p:cNvPr>
          <p:cNvPicPr>
            <a:picLocks noChangeAspect="1"/>
          </p:cNvPicPr>
          <p:nvPr/>
        </p:nvPicPr>
        <p:blipFill>
          <a:blip r:embed="rId2"/>
          <a:stretch>
            <a:fillRect/>
          </a:stretch>
        </p:blipFill>
        <p:spPr>
          <a:xfrm>
            <a:off x="740212" y="8206978"/>
            <a:ext cx="162163" cy="129659"/>
          </a:xfrm>
          <a:prstGeom prst="rect">
            <a:avLst/>
          </a:prstGeom>
        </p:spPr>
      </p:pic>
      <p:sp>
        <p:nvSpPr>
          <p:cNvPr id="22" name="Text 18"/>
          <p:cNvSpPr/>
          <p:nvPr/>
        </p:nvSpPr>
        <p:spPr>
          <a:xfrm>
            <a:off x="1032034" y="8183285"/>
            <a:ext cx="12858155" cy="207645"/>
          </a:xfrm>
          <a:prstGeom prst="rect">
            <a:avLst/>
          </a:prstGeom>
          <a:noFill/>
          <a:ln/>
        </p:spPr>
        <p:txBody>
          <a:bodyPr wrap="none" lIns="0" tIns="0" rIns="0" bIns="0" rtlCol="0" anchor="t"/>
          <a:lstStyle/>
          <a:p>
            <a:pPr algn="l" indent="0" marL="0">
              <a:lnSpc>
                <a:spcPts val="1600"/>
              </a:lnSpc>
              <a:buNone/>
            </a:pPr>
            <a:r>
              <a:rPr lang="en-US" sz="1000" b="1" dirty="0">
                <a:solidFill>
                  <a:srgbClr val="FFFFFF"/>
                </a:solidFill>
                <a:latin typeface="Nobile" pitchFamily="34" charset="0"/>
                <a:ea typeface="Nobile" pitchFamily="34" charset="-122"/>
                <a:cs typeface="Nobile" pitchFamily="34" charset="-120"/>
              </a:rPr>
              <a:t>Example Alert:</a:t>
            </a:r>
            <a:pPr algn="l" indent="0" marL="0">
              <a:lnSpc>
                <a:spcPts val="1600"/>
              </a:lnSpc>
              <a:buNone/>
            </a:pPr>
            <a:r>
              <a:rPr lang="en-US" sz="1000" dirty="0">
                <a:solidFill>
                  <a:srgbClr val="FFFFFF"/>
                </a:solidFill>
                <a:latin typeface="Nobile" pitchFamily="34" charset="0"/>
                <a:ea typeface="Nobile" pitchFamily="34" charset="-122"/>
                <a:cs typeface="Nobile" pitchFamily="34" charset="-120"/>
              </a:rPr>
              <a:t> Trigger when failed logins exceed 5 attempts within 1 minute - Dashboard showing top 10 IPs with failed login attempts</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2025-09-05T02:47:08Z</dcterms:created>
  <dcterms:modified xsi:type="dcterms:W3CDTF">2025-09-05T02:47:08Z</dcterms:modified>
</cp:coreProperties>
</file>